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394" r:id="rId3"/>
    <p:sldId id="395" r:id="rId4"/>
    <p:sldId id="291" r:id="rId5"/>
    <p:sldId id="292" r:id="rId6"/>
    <p:sldId id="295" r:id="rId7"/>
    <p:sldId id="296" r:id="rId8"/>
    <p:sldId id="401" r:id="rId9"/>
    <p:sldId id="402" r:id="rId10"/>
    <p:sldId id="323" r:id="rId11"/>
    <p:sldId id="403" r:id="rId12"/>
    <p:sldId id="324" r:id="rId13"/>
    <p:sldId id="404" r:id="rId14"/>
    <p:sldId id="405" r:id="rId15"/>
    <p:sldId id="325" r:id="rId16"/>
    <p:sldId id="328" r:id="rId17"/>
    <p:sldId id="329" r:id="rId18"/>
    <p:sldId id="406" r:id="rId19"/>
    <p:sldId id="407" r:id="rId20"/>
    <p:sldId id="408" r:id="rId21"/>
    <p:sldId id="336" r:id="rId22"/>
    <p:sldId id="337" r:id="rId23"/>
    <p:sldId id="383" r:id="rId24"/>
    <p:sldId id="384" r:id="rId25"/>
    <p:sldId id="385" r:id="rId26"/>
    <p:sldId id="386" r:id="rId27"/>
    <p:sldId id="387" r:id="rId28"/>
    <p:sldId id="388" r:id="rId29"/>
    <p:sldId id="367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39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/>
    <p:restoredTop sz="45516"/>
  </p:normalViewPr>
  <p:slideViewPr>
    <p:cSldViewPr snapToGrid="0" snapToObjects="1">
      <p:cViewPr varScale="1">
        <p:scale>
          <a:sx n="67" d="100"/>
          <a:sy n="67" d="100"/>
        </p:scale>
        <p:origin x="4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B80C9-F4E7-F640-8BB6-F4137744A39D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D4B61-61E9-A849-8A89-0E86CF3C4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3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add:</a:t>
            </a:r>
          </a:p>
          <a:p>
            <a:pPr marL="228600" indent="-228600">
              <a:buAutoNum type="arabicPeriod"/>
            </a:pPr>
            <a:r>
              <a:rPr lang="en-US" dirty="0"/>
              <a:t>Weight initialization</a:t>
            </a:r>
          </a:p>
          <a:p>
            <a:pPr marL="228600" indent="-228600">
              <a:buAutoNum type="arabicPeriod"/>
            </a:pPr>
            <a:r>
              <a:rPr lang="en-US" dirty="0"/>
              <a:t>Batch normalization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D4B61-61E9-A849-8A89-0E86CF3C4B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19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C71B-1F61-2A43-97C2-C3BAAB538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735236-87AA-7049-B70C-8CDF4105F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26952-97A9-5546-B9D4-6D9502E1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A1C1D-76D5-5141-94DA-3DA41E4A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450A1-F00D-874D-ADA2-F0E47798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A38E-1894-5F4C-89A6-030C9A61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AA10C-727F-8B4C-B39F-ABA073D33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E2365-2E8F-E14B-B7BC-49B355824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1A610-F17A-514C-A764-BD9410C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88783-CEED-0B47-A411-D70A2033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2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6C5B93-6826-BF40-BCFE-2EDEA93FE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C55F9-3A6F-C643-A4B6-9AF0FDC5F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DF24A-05D7-7E4A-8025-B5C07B18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247FF-4173-4946-AE74-3453AD35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5B5E0-6B90-4E48-A53F-F896475C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79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75" dirty="0"/>
              <a:t>October </a:t>
            </a:r>
            <a:r>
              <a:rPr spc="-85" dirty="0"/>
              <a:t>5,</a:t>
            </a:r>
            <a:r>
              <a:rPr spc="-185" dirty="0"/>
              <a:t> </a:t>
            </a:r>
            <a:r>
              <a:rPr spc="-105" dirty="0"/>
              <a:t>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0" dirty="0"/>
              <a:t>Justin</a:t>
            </a:r>
            <a:r>
              <a:rPr spc="-185" dirty="0"/>
              <a:t> </a:t>
            </a:r>
            <a:r>
              <a:rPr spc="-130" dirty="0"/>
              <a:t>Johnson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90" dirty="0"/>
              <a:t>Lecture </a:t>
            </a:r>
            <a:r>
              <a:rPr spc="-105" dirty="0"/>
              <a:t>10 </a:t>
            </a:r>
            <a:r>
              <a:rPr spc="-55" dirty="0"/>
              <a:t>-</a:t>
            </a:r>
            <a:r>
              <a:rPr spc="-190" dirty="0"/>
              <a:t> </a:t>
            </a: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  <p:extLst>
      <p:ext uri="{BB962C8B-B14F-4D97-AF65-F5344CB8AC3E}">
        <p14:creationId xmlns:p14="http://schemas.microsoft.com/office/powerpoint/2010/main" val="231047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332739"/>
            <a:ext cx="1035812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75" dirty="0"/>
              <a:t>October </a:t>
            </a:r>
            <a:r>
              <a:rPr spc="-85" dirty="0"/>
              <a:t>5,</a:t>
            </a:r>
            <a:r>
              <a:rPr spc="-185" dirty="0"/>
              <a:t> </a:t>
            </a:r>
            <a:r>
              <a:rPr spc="-105" dirty="0"/>
              <a:t>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0" dirty="0"/>
              <a:t>Justin</a:t>
            </a:r>
            <a:r>
              <a:rPr spc="-185" dirty="0"/>
              <a:t> </a:t>
            </a:r>
            <a:r>
              <a:rPr spc="-130" dirty="0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90" dirty="0"/>
              <a:t>Lecture </a:t>
            </a:r>
            <a:r>
              <a:rPr spc="-105" dirty="0"/>
              <a:t>10 </a:t>
            </a:r>
            <a:r>
              <a:rPr spc="-55" dirty="0"/>
              <a:t>-</a:t>
            </a:r>
            <a:r>
              <a:rPr spc="-190" dirty="0"/>
              <a:t> </a:t>
            </a: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  <p:extLst>
      <p:ext uri="{BB962C8B-B14F-4D97-AF65-F5344CB8AC3E}">
        <p14:creationId xmlns:p14="http://schemas.microsoft.com/office/powerpoint/2010/main" val="246463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A47A-FB15-D445-A701-D800A5B4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B4DF-CDB7-7746-BCBB-303BFAF7D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E9EA2-F87A-8949-B987-DDFF52C53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72CC8-A291-EC41-82B9-7410DA78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91A4-AFE5-A94D-893C-9C82882C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58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0A02-3314-3646-B569-16B7997B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7AB44-C056-FE44-B302-A0C21249B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4581B-71D5-2A4A-AB11-8D8F3F42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76375-5F79-F741-B4F5-FA47D1AA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03981-D1D1-AD4D-9AF9-11A158BA8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2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BE39-69D2-0A48-80C1-AE03BCE0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1E506-C071-5C48-A56E-4DC0C92FC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374B-9B9F-B445-960D-60E7832C8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60D93-357A-3F4F-9365-071FD9E0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2C7BE-DC57-404C-9456-42D22B188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C68B5-87E1-1A43-B9C1-5AE5A778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EB1A2-5AA7-4C4F-B147-5F5FFC54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C53F8-DEBC-024A-8F1C-B3E2324BE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3B241-2D88-EC40-A47E-EE2B61C14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C56E-BB39-CF43-82F8-DBB676D60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C22B3-C03F-FF44-9EDA-88244A95AA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261A9-A06F-C648-80E9-1A598CD9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3/4/21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F4B806-BC3D-AC43-95A4-21CDBA3A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6EADC-DDF1-FC4E-A6DE-6823B947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6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6F51-A6D6-0A4D-A852-26C13971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1C8E0-76C4-A749-9A8E-11C3DDC1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B6D7A-0920-3249-BC07-CD4A6182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8879F-2DB6-6E44-892A-30F556A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6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4EDED-BCB6-3A4B-B4A2-F2B8984C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3/4/21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13677-E392-8E48-BBED-CC3C7DE8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6111B-0BC3-3843-9D4F-BA2BE3AF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2020-048B-E140-AFF0-594192BE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7F7E0-EDED-4248-BC4B-6767418C4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AA594-223C-C345-90C6-6BFB6DCD2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F67ED-49AB-4941-827D-F18BA482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42C57-D178-DE4E-AD47-5C0492904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C8B8A-6909-384D-8883-1E2416BC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4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5B46-C579-1644-8737-D65F818D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C4E5D9-6E37-BC45-B568-545717DD5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0393C-3786-FF40-9245-1E879CA5B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D41C5-50E6-234C-9637-3FB88A2A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44DA1-C858-1B47-95A0-537AE02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8E617-AC7F-2F44-8F0B-BDDC49D3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8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811803-AA81-5646-A31F-0226BB47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335B-8165-254C-9161-61E2F43C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2542E-EE4B-EC46-A460-7527B19EE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D7FC1-C43D-824E-80D4-962C390CC0D3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5B0E-69EE-5E4F-BA59-7AF85F357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E17E8-E252-3D41-901F-5E75B83C0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1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3840-A986-5247-80D9-3D63CC14A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7085"/>
            <a:ext cx="9144000" cy="1134232"/>
          </a:xfrm>
        </p:spPr>
        <p:txBody>
          <a:bodyPr>
            <a:normAutofit/>
          </a:bodyPr>
          <a:lstStyle/>
          <a:p>
            <a:r>
              <a:rPr lang="en-US" sz="5400" dirty="0"/>
              <a:t>ECE 884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303F-454F-4F4F-ADBF-FC6592846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12: Training Neural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345C02-444A-5C4B-9396-427BBB968498}"/>
              </a:ext>
            </a:extLst>
          </p:cNvPr>
          <p:cNvSpPr txBox="1">
            <a:spLocks/>
          </p:cNvSpPr>
          <p:nvPr/>
        </p:nvSpPr>
        <p:spPr>
          <a:xfrm>
            <a:off x="3875314" y="4603524"/>
            <a:ext cx="3842657" cy="56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03/04/2021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8509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32739"/>
            <a:ext cx="89871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>
                <a:latin typeface="Arial"/>
                <a:cs typeface="Arial"/>
              </a:rPr>
              <a:t>Regularization for Neural Networks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88592" y="1588008"/>
            <a:ext cx="8811768" cy="3145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09991" y="3451527"/>
            <a:ext cx="0" cy="726440"/>
          </a:xfrm>
          <a:custGeom>
            <a:avLst/>
            <a:gdLst/>
            <a:ahLst/>
            <a:cxnLst/>
            <a:rect l="l" t="t" r="r" b="b"/>
            <a:pathLst>
              <a:path h="726439">
                <a:moveTo>
                  <a:pt x="0" y="0"/>
                </a:moveTo>
                <a:lnTo>
                  <a:pt x="1" y="72621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8765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C89F885E-EED3-9449-8068-6FB2AD08B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14" y="2331396"/>
            <a:ext cx="5060816" cy="203993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916939" y="332739"/>
            <a:ext cx="1076322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>
                <a:latin typeface="Arial"/>
                <a:cs typeface="Arial"/>
              </a:rPr>
              <a:t>Regularization: Penalize Neural Network Complexity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BA98272-329C-E74D-8E4E-C171A58DE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54" y="2087712"/>
            <a:ext cx="5304642" cy="25273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 flipH="1">
            <a:off x="5995358" y="1639980"/>
            <a:ext cx="66629" cy="3975816"/>
          </a:xfrm>
          <a:custGeom>
            <a:avLst/>
            <a:gdLst/>
            <a:ahLst/>
            <a:cxnLst/>
            <a:rect l="l" t="t" r="r" b="b"/>
            <a:pathLst>
              <a:path h="726439">
                <a:moveTo>
                  <a:pt x="0" y="0"/>
                </a:moveTo>
                <a:lnTo>
                  <a:pt x="1" y="72621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5438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29678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0" dirty="0"/>
              <a:t>Regularization</a:t>
            </a:r>
            <a:r>
              <a:rPr lang="en-US" sz="4000" spc="-200" dirty="0"/>
              <a:t>#1</a:t>
            </a:r>
            <a:r>
              <a:rPr sz="4000" spc="-200" dirty="0"/>
              <a:t>: </a:t>
            </a:r>
            <a:r>
              <a:rPr sz="4000" spc="-240" dirty="0"/>
              <a:t>Add </a:t>
            </a:r>
            <a:r>
              <a:rPr sz="4000" spc="-55" dirty="0"/>
              <a:t>term </a:t>
            </a:r>
            <a:r>
              <a:rPr sz="4000" spc="10" dirty="0"/>
              <a:t>to </a:t>
            </a:r>
            <a:r>
              <a:rPr sz="4000" spc="-70" dirty="0"/>
              <a:t>the</a:t>
            </a:r>
            <a:r>
              <a:rPr sz="4000" spc="-620" dirty="0"/>
              <a:t> </a:t>
            </a:r>
            <a:r>
              <a:rPr lang="en-US" sz="4000" spc="-620" dirty="0"/>
              <a:t> </a:t>
            </a:r>
            <a:r>
              <a:rPr sz="4000" spc="-265" dirty="0"/>
              <a:t>loss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384047" y="1551432"/>
            <a:ext cx="11420856" cy="640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33714" y="1483040"/>
            <a:ext cx="1426210" cy="726440"/>
          </a:xfrm>
          <a:custGeom>
            <a:avLst/>
            <a:gdLst/>
            <a:ahLst/>
            <a:cxnLst/>
            <a:rect l="l" t="t" r="r" b="b"/>
            <a:pathLst>
              <a:path w="1426209" h="726439">
                <a:moveTo>
                  <a:pt x="0" y="0"/>
                </a:moveTo>
                <a:lnTo>
                  <a:pt x="1425629" y="0"/>
                </a:lnTo>
                <a:lnTo>
                  <a:pt x="1425629" y="726211"/>
                </a:lnTo>
                <a:lnTo>
                  <a:pt x="0" y="72621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4399" y="2838195"/>
            <a:ext cx="3968115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45134">
              <a:lnSpc>
                <a:spcPct val="100000"/>
              </a:lnSpc>
              <a:spcBef>
                <a:spcPts val="100"/>
              </a:spcBef>
            </a:pPr>
            <a:r>
              <a:rPr sz="4000" spc="-114" dirty="0">
                <a:solidFill>
                  <a:srgbClr val="38761D"/>
                </a:solidFill>
                <a:latin typeface="Arial"/>
                <a:cs typeface="Arial"/>
              </a:rPr>
              <a:t>In </a:t>
            </a:r>
            <a:r>
              <a:rPr sz="4000" spc="-165" dirty="0">
                <a:solidFill>
                  <a:srgbClr val="38761D"/>
                </a:solidFill>
                <a:latin typeface="Arial"/>
                <a:cs typeface="Arial"/>
              </a:rPr>
              <a:t>common </a:t>
            </a:r>
            <a:r>
              <a:rPr sz="4000" spc="-215" dirty="0">
                <a:solidFill>
                  <a:srgbClr val="38761D"/>
                </a:solidFill>
                <a:latin typeface="Arial"/>
                <a:cs typeface="Arial"/>
              </a:rPr>
              <a:t>use:  </a:t>
            </a:r>
            <a:r>
              <a:rPr sz="4000" b="1" spc="-480" dirty="0">
                <a:latin typeface="Arial"/>
                <a:cs typeface="Arial"/>
              </a:rPr>
              <a:t>L2 </a:t>
            </a:r>
            <a:r>
              <a:rPr sz="4000" b="1" spc="-235" dirty="0">
                <a:latin typeface="Arial"/>
                <a:cs typeface="Arial"/>
              </a:rPr>
              <a:t>regularization  </a:t>
            </a:r>
            <a:r>
              <a:rPr sz="4000" spc="-380" dirty="0">
                <a:latin typeface="Arial"/>
                <a:cs typeface="Arial"/>
              </a:rPr>
              <a:t>L1</a:t>
            </a:r>
            <a:r>
              <a:rPr sz="4000" spc="-265" dirty="0">
                <a:latin typeface="Arial"/>
                <a:cs typeface="Arial"/>
              </a:rPr>
              <a:t> </a:t>
            </a:r>
            <a:r>
              <a:rPr sz="4000" spc="-125" dirty="0">
                <a:latin typeface="Arial"/>
                <a:cs typeface="Arial"/>
              </a:rPr>
              <a:t>regularization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000" spc="-225" dirty="0">
                <a:latin typeface="Arial"/>
                <a:cs typeface="Arial"/>
              </a:rPr>
              <a:t>Elastic </a:t>
            </a:r>
            <a:r>
              <a:rPr sz="4000" spc="-55" dirty="0">
                <a:latin typeface="Arial"/>
                <a:cs typeface="Arial"/>
              </a:rPr>
              <a:t>net </a:t>
            </a:r>
            <a:r>
              <a:rPr sz="4000" spc="-295" dirty="0">
                <a:latin typeface="Arial"/>
                <a:cs typeface="Arial"/>
              </a:rPr>
              <a:t>(L1 </a:t>
            </a:r>
            <a:r>
              <a:rPr sz="4000" spc="-345" dirty="0">
                <a:latin typeface="Arial"/>
                <a:cs typeface="Arial"/>
              </a:rPr>
              <a:t>+</a:t>
            </a:r>
            <a:r>
              <a:rPr sz="4000" spc="-360" dirty="0">
                <a:latin typeface="Arial"/>
                <a:cs typeface="Arial"/>
              </a:rPr>
              <a:t> </a:t>
            </a:r>
            <a:r>
              <a:rPr sz="4000" spc="-295" dirty="0">
                <a:latin typeface="Arial"/>
                <a:cs typeface="Arial"/>
              </a:rPr>
              <a:t>L2)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346" y="3471164"/>
            <a:ext cx="1877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latin typeface="Arial"/>
                <a:cs typeface="Arial"/>
              </a:rPr>
              <a:t>(Weight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decay)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18759" y="3422903"/>
            <a:ext cx="3371088" cy="588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24855" y="4108703"/>
            <a:ext cx="3401567" cy="527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18759" y="4733544"/>
            <a:ext cx="5041392" cy="5882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6247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6050"/>
            <a:ext cx="729678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/>
              <a:t>L2 </a:t>
            </a:r>
            <a:r>
              <a:rPr sz="4000" spc="-200" dirty="0"/>
              <a:t>Regularization</a:t>
            </a:r>
            <a:r>
              <a:rPr lang="en-US" sz="4000" spc="-200" dirty="0"/>
              <a:t> for DNN</a:t>
            </a:r>
            <a:endParaRPr sz="4000" dirty="0"/>
          </a:p>
        </p:txBody>
      </p:sp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31C6EF95-4601-CE4A-80EA-42BDD36EC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88" y="1286407"/>
            <a:ext cx="10434488" cy="453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75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29678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/>
              <a:t>L1 Regularization for DNN</a:t>
            </a:r>
            <a:endParaRPr sz="4000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A59C58-5162-8843-9C7A-6A295DD02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39" y="1458778"/>
            <a:ext cx="10015507" cy="441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46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32739"/>
            <a:ext cx="709700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0" dirty="0">
                <a:latin typeface="Arial"/>
                <a:cs typeface="Arial"/>
              </a:rPr>
              <a:t>Regularization</a:t>
            </a:r>
            <a:r>
              <a:rPr lang="en-US" sz="4000" spc="-200" dirty="0">
                <a:latin typeface="Arial"/>
                <a:cs typeface="Arial"/>
              </a:rPr>
              <a:t>#2</a:t>
            </a:r>
            <a:r>
              <a:rPr sz="4000" spc="-200" dirty="0">
                <a:latin typeface="Arial"/>
                <a:cs typeface="Arial"/>
              </a:rPr>
              <a:t>:</a:t>
            </a:r>
            <a:r>
              <a:rPr sz="4000" spc="-235" dirty="0">
                <a:latin typeface="Arial"/>
                <a:cs typeface="Arial"/>
              </a:rPr>
              <a:t> </a:t>
            </a:r>
            <a:r>
              <a:rPr sz="4000" spc="-130" dirty="0">
                <a:latin typeface="Arial"/>
                <a:cs typeface="Arial"/>
              </a:rPr>
              <a:t>Dropout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11846" y="4748589"/>
            <a:ext cx="76200" cy="639445"/>
          </a:xfrm>
          <a:custGeom>
            <a:avLst/>
            <a:gdLst/>
            <a:ahLst/>
            <a:cxnLst/>
            <a:rect l="l" t="t" r="r" b="b"/>
            <a:pathLst>
              <a:path w="76200" h="639445">
                <a:moveTo>
                  <a:pt x="47625" y="63500"/>
                </a:moveTo>
                <a:lnTo>
                  <a:pt x="28575" y="63500"/>
                </a:lnTo>
                <a:lnTo>
                  <a:pt x="28576" y="639104"/>
                </a:lnTo>
                <a:lnTo>
                  <a:pt x="47626" y="639104"/>
                </a:lnTo>
                <a:lnTo>
                  <a:pt x="47625" y="63500"/>
                </a:lnTo>
                <a:close/>
              </a:path>
              <a:path w="76200" h="639445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639445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44849" y="4685022"/>
            <a:ext cx="2098040" cy="910590"/>
          </a:xfrm>
          <a:custGeom>
            <a:avLst/>
            <a:gdLst/>
            <a:ahLst/>
            <a:cxnLst/>
            <a:rect l="l" t="t" r="r" b="b"/>
            <a:pathLst>
              <a:path w="2098040" h="910589">
                <a:moveTo>
                  <a:pt x="2023726" y="26269"/>
                </a:moveTo>
                <a:lnTo>
                  <a:pt x="0" y="892567"/>
                </a:lnTo>
                <a:lnTo>
                  <a:pt x="7496" y="910079"/>
                </a:lnTo>
                <a:lnTo>
                  <a:pt x="2031223" y="43781"/>
                </a:lnTo>
                <a:lnTo>
                  <a:pt x="2023726" y="26269"/>
                </a:lnTo>
                <a:close/>
              </a:path>
              <a:path w="2098040" h="910589">
                <a:moveTo>
                  <a:pt x="2083777" y="21273"/>
                </a:moveTo>
                <a:lnTo>
                  <a:pt x="2035395" y="21273"/>
                </a:lnTo>
                <a:lnTo>
                  <a:pt x="2042892" y="38785"/>
                </a:lnTo>
                <a:lnTo>
                  <a:pt x="2031223" y="43781"/>
                </a:lnTo>
                <a:lnTo>
                  <a:pt x="2042468" y="70050"/>
                </a:lnTo>
                <a:lnTo>
                  <a:pt x="2083777" y="21273"/>
                </a:lnTo>
                <a:close/>
              </a:path>
              <a:path w="2098040" h="910589">
                <a:moveTo>
                  <a:pt x="2035395" y="21273"/>
                </a:moveTo>
                <a:lnTo>
                  <a:pt x="2023726" y="26269"/>
                </a:lnTo>
                <a:lnTo>
                  <a:pt x="2031223" y="43781"/>
                </a:lnTo>
                <a:lnTo>
                  <a:pt x="2042892" y="38785"/>
                </a:lnTo>
                <a:lnTo>
                  <a:pt x="2035395" y="21273"/>
                </a:lnTo>
                <a:close/>
              </a:path>
              <a:path w="2098040" h="910589">
                <a:moveTo>
                  <a:pt x="2012481" y="0"/>
                </a:moveTo>
                <a:lnTo>
                  <a:pt x="2023726" y="26269"/>
                </a:lnTo>
                <a:lnTo>
                  <a:pt x="2035395" y="21273"/>
                </a:lnTo>
                <a:lnTo>
                  <a:pt x="2083777" y="21273"/>
                </a:lnTo>
                <a:lnTo>
                  <a:pt x="2097526" y="5038"/>
                </a:lnTo>
                <a:lnTo>
                  <a:pt x="201248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90418" y="4685022"/>
            <a:ext cx="2098040" cy="910590"/>
          </a:xfrm>
          <a:custGeom>
            <a:avLst/>
            <a:gdLst/>
            <a:ahLst/>
            <a:cxnLst/>
            <a:rect l="l" t="t" r="r" b="b"/>
            <a:pathLst>
              <a:path w="2098040" h="910589">
                <a:moveTo>
                  <a:pt x="73799" y="26269"/>
                </a:moveTo>
                <a:lnTo>
                  <a:pt x="66302" y="43781"/>
                </a:lnTo>
                <a:lnTo>
                  <a:pt x="2090028" y="910079"/>
                </a:lnTo>
                <a:lnTo>
                  <a:pt x="2097525" y="892567"/>
                </a:lnTo>
                <a:lnTo>
                  <a:pt x="73799" y="26269"/>
                </a:lnTo>
                <a:close/>
              </a:path>
              <a:path w="2098040" h="910589">
                <a:moveTo>
                  <a:pt x="85044" y="0"/>
                </a:moveTo>
                <a:lnTo>
                  <a:pt x="0" y="5038"/>
                </a:lnTo>
                <a:lnTo>
                  <a:pt x="55057" y="70050"/>
                </a:lnTo>
                <a:lnTo>
                  <a:pt x="66302" y="43781"/>
                </a:lnTo>
                <a:lnTo>
                  <a:pt x="54632" y="38785"/>
                </a:lnTo>
                <a:lnTo>
                  <a:pt x="62129" y="21273"/>
                </a:lnTo>
                <a:lnTo>
                  <a:pt x="75937" y="21273"/>
                </a:lnTo>
                <a:lnTo>
                  <a:pt x="85044" y="0"/>
                </a:lnTo>
                <a:close/>
              </a:path>
              <a:path w="2098040" h="910589">
                <a:moveTo>
                  <a:pt x="62129" y="21273"/>
                </a:moveTo>
                <a:lnTo>
                  <a:pt x="54632" y="38785"/>
                </a:lnTo>
                <a:lnTo>
                  <a:pt x="66302" y="43781"/>
                </a:lnTo>
                <a:lnTo>
                  <a:pt x="73799" y="26269"/>
                </a:lnTo>
                <a:lnTo>
                  <a:pt x="62129" y="21273"/>
                </a:lnTo>
                <a:close/>
              </a:path>
              <a:path w="2098040" h="910589">
                <a:moveTo>
                  <a:pt x="75937" y="21273"/>
                </a:moveTo>
                <a:lnTo>
                  <a:pt x="62129" y="21273"/>
                </a:lnTo>
                <a:lnTo>
                  <a:pt x="73799" y="26269"/>
                </a:lnTo>
                <a:lnTo>
                  <a:pt x="75937" y="212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32246" y="2520646"/>
            <a:ext cx="2868300" cy="3283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85957" y="4732413"/>
            <a:ext cx="2098040" cy="910590"/>
          </a:xfrm>
          <a:custGeom>
            <a:avLst/>
            <a:gdLst/>
            <a:ahLst/>
            <a:cxnLst/>
            <a:rect l="l" t="t" r="r" b="b"/>
            <a:pathLst>
              <a:path w="2098040" h="910589">
                <a:moveTo>
                  <a:pt x="2023727" y="26269"/>
                </a:moveTo>
                <a:lnTo>
                  <a:pt x="0" y="892567"/>
                </a:lnTo>
                <a:lnTo>
                  <a:pt x="7496" y="910080"/>
                </a:lnTo>
                <a:lnTo>
                  <a:pt x="2031224" y="43782"/>
                </a:lnTo>
                <a:lnTo>
                  <a:pt x="2023727" y="26269"/>
                </a:lnTo>
                <a:close/>
              </a:path>
              <a:path w="2098040" h="910589">
                <a:moveTo>
                  <a:pt x="2083782" y="21269"/>
                </a:moveTo>
                <a:lnTo>
                  <a:pt x="2035407" y="21269"/>
                </a:lnTo>
                <a:lnTo>
                  <a:pt x="2042904" y="38783"/>
                </a:lnTo>
                <a:lnTo>
                  <a:pt x="2031224" y="43782"/>
                </a:lnTo>
                <a:lnTo>
                  <a:pt x="2042469" y="70051"/>
                </a:lnTo>
                <a:lnTo>
                  <a:pt x="2083782" y="21269"/>
                </a:lnTo>
                <a:close/>
              </a:path>
              <a:path w="2098040" h="910589">
                <a:moveTo>
                  <a:pt x="2035407" y="21269"/>
                </a:moveTo>
                <a:lnTo>
                  <a:pt x="2023727" y="26269"/>
                </a:lnTo>
                <a:lnTo>
                  <a:pt x="2031224" y="43782"/>
                </a:lnTo>
                <a:lnTo>
                  <a:pt x="2042904" y="38783"/>
                </a:lnTo>
                <a:lnTo>
                  <a:pt x="2035407" y="21269"/>
                </a:lnTo>
                <a:close/>
              </a:path>
              <a:path w="2098040" h="910589">
                <a:moveTo>
                  <a:pt x="2012482" y="0"/>
                </a:moveTo>
                <a:lnTo>
                  <a:pt x="2023727" y="26269"/>
                </a:lnTo>
                <a:lnTo>
                  <a:pt x="2035407" y="21269"/>
                </a:lnTo>
                <a:lnTo>
                  <a:pt x="2083782" y="21269"/>
                </a:lnTo>
                <a:lnTo>
                  <a:pt x="2097528" y="5039"/>
                </a:lnTo>
                <a:lnTo>
                  <a:pt x="201248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23725" y="4737803"/>
            <a:ext cx="537845" cy="761365"/>
          </a:xfrm>
          <a:custGeom>
            <a:avLst/>
            <a:gdLst/>
            <a:ahLst/>
            <a:cxnLst/>
            <a:rect l="l" t="t" r="r" b="b"/>
            <a:pathLst>
              <a:path w="537845" h="761364">
                <a:moveTo>
                  <a:pt x="485985" y="56921"/>
                </a:moveTo>
                <a:lnTo>
                  <a:pt x="0" y="749997"/>
                </a:lnTo>
                <a:lnTo>
                  <a:pt x="15596" y="760934"/>
                </a:lnTo>
                <a:lnTo>
                  <a:pt x="501583" y="67859"/>
                </a:lnTo>
                <a:lnTo>
                  <a:pt x="485985" y="56921"/>
                </a:lnTo>
                <a:close/>
              </a:path>
              <a:path w="537845" h="761364">
                <a:moveTo>
                  <a:pt x="530601" y="46525"/>
                </a:moveTo>
                <a:lnTo>
                  <a:pt x="493275" y="46525"/>
                </a:lnTo>
                <a:lnTo>
                  <a:pt x="508873" y="57462"/>
                </a:lnTo>
                <a:lnTo>
                  <a:pt x="501583" y="67859"/>
                </a:lnTo>
                <a:lnTo>
                  <a:pt x="524979" y="84264"/>
                </a:lnTo>
                <a:lnTo>
                  <a:pt x="530601" y="46525"/>
                </a:lnTo>
                <a:close/>
              </a:path>
              <a:path w="537845" h="761364">
                <a:moveTo>
                  <a:pt x="493275" y="46525"/>
                </a:moveTo>
                <a:lnTo>
                  <a:pt x="485985" y="56921"/>
                </a:lnTo>
                <a:lnTo>
                  <a:pt x="501583" y="67859"/>
                </a:lnTo>
                <a:lnTo>
                  <a:pt x="508873" y="57462"/>
                </a:lnTo>
                <a:lnTo>
                  <a:pt x="493275" y="46525"/>
                </a:lnTo>
                <a:close/>
              </a:path>
              <a:path w="537845" h="761364">
                <a:moveTo>
                  <a:pt x="537532" y="0"/>
                </a:moveTo>
                <a:lnTo>
                  <a:pt x="462589" y="40516"/>
                </a:lnTo>
                <a:lnTo>
                  <a:pt x="485985" y="56921"/>
                </a:lnTo>
                <a:lnTo>
                  <a:pt x="493275" y="46525"/>
                </a:lnTo>
                <a:lnTo>
                  <a:pt x="530601" y="46525"/>
                </a:lnTo>
                <a:lnTo>
                  <a:pt x="53753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85854" y="4795982"/>
            <a:ext cx="76200" cy="639445"/>
          </a:xfrm>
          <a:custGeom>
            <a:avLst/>
            <a:gdLst/>
            <a:ahLst/>
            <a:cxnLst/>
            <a:rect l="l" t="t" r="r" b="b"/>
            <a:pathLst>
              <a:path w="76200" h="639445">
                <a:moveTo>
                  <a:pt x="47625" y="63500"/>
                </a:moveTo>
                <a:lnTo>
                  <a:pt x="28575" y="63500"/>
                </a:lnTo>
                <a:lnTo>
                  <a:pt x="28576" y="639104"/>
                </a:lnTo>
                <a:lnTo>
                  <a:pt x="47626" y="639104"/>
                </a:lnTo>
                <a:lnTo>
                  <a:pt x="47625" y="63500"/>
                </a:lnTo>
                <a:close/>
              </a:path>
              <a:path w="76200" h="639445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639445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42729" y="4737803"/>
            <a:ext cx="1345565" cy="763905"/>
          </a:xfrm>
          <a:custGeom>
            <a:avLst/>
            <a:gdLst/>
            <a:ahLst/>
            <a:cxnLst/>
            <a:rect l="l" t="t" r="r" b="b"/>
            <a:pathLst>
              <a:path w="1345565" h="763904">
                <a:moveTo>
                  <a:pt x="71062" y="29108"/>
                </a:moveTo>
                <a:lnTo>
                  <a:pt x="61711" y="45704"/>
                </a:lnTo>
                <a:lnTo>
                  <a:pt x="1336083" y="763764"/>
                </a:lnTo>
                <a:lnTo>
                  <a:pt x="1345435" y="747167"/>
                </a:lnTo>
                <a:lnTo>
                  <a:pt x="71062" y="29108"/>
                </a:lnTo>
                <a:close/>
              </a:path>
              <a:path w="1345565" h="763904">
                <a:moveTo>
                  <a:pt x="0" y="0"/>
                </a:moveTo>
                <a:lnTo>
                  <a:pt x="47683" y="70600"/>
                </a:lnTo>
                <a:lnTo>
                  <a:pt x="61711" y="45704"/>
                </a:lnTo>
                <a:lnTo>
                  <a:pt x="50647" y="39470"/>
                </a:lnTo>
                <a:lnTo>
                  <a:pt x="59998" y="22873"/>
                </a:lnTo>
                <a:lnTo>
                  <a:pt x="74575" y="22873"/>
                </a:lnTo>
                <a:lnTo>
                  <a:pt x="85089" y="4213"/>
                </a:lnTo>
                <a:lnTo>
                  <a:pt x="0" y="0"/>
                </a:lnTo>
                <a:close/>
              </a:path>
              <a:path w="1345565" h="763904">
                <a:moveTo>
                  <a:pt x="59998" y="22873"/>
                </a:moveTo>
                <a:lnTo>
                  <a:pt x="50647" y="39470"/>
                </a:lnTo>
                <a:lnTo>
                  <a:pt x="61711" y="45704"/>
                </a:lnTo>
                <a:lnTo>
                  <a:pt x="71062" y="29108"/>
                </a:lnTo>
                <a:lnTo>
                  <a:pt x="59998" y="22873"/>
                </a:lnTo>
                <a:close/>
              </a:path>
              <a:path w="1345565" h="763904">
                <a:moveTo>
                  <a:pt x="74575" y="22873"/>
                </a:moveTo>
                <a:lnTo>
                  <a:pt x="59998" y="22873"/>
                </a:lnTo>
                <a:lnTo>
                  <a:pt x="71062" y="29108"/>
                </a:lnTo>
                <a:lnTo>
                  <a:pt x="74575" y="228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21765" y="3909452"/>
            <a:ext cx="409575" cy="495300"/>
          </a:xfrm>
          <a:custGeom>
            <a:avLst/>
            <a:gdLst/>
            <a:ahLst/>
            <a:cxnLst/>
            <a:rect l="l" t="t" r="r" b="b"/>
            <a:pathLst>
              <a:path w="409575" h="495300">
                <a:moveTo>
                  <a:pt x="55749" y="52811"/>
                </a:moveTo>
                <a:lnTo>
                  <a:pt x="41034" y="64909"/>
                </a:lnTo>
                <a:lnTo>
                  <a:pt x="394835" y="495249"/>
                </a:lnTo>
                <a:lnTo>
                  <a:pt x="409549" y="483149"/>
                </a:lnTo>
                <a:lnTo>
                  <a:pt x="55749" y="52811"/>
                </a:lnTo>
                <a:close/>
              </a:path>
              <a:path w="409575" h="495300">
                <a:moveTo>
                  <a:pt x="0" y="0"/>
                </a:moveTo>
                <a:lnTo>
                  <a:pt x="18961" y="83056"/>
                </a:lnTo>
                <a:lnTo>
                  <a:pt x="41034" y="64909"/>
                </a:lnTo>
                <a:lnTo>
                  <a:pt x="32969" y="55098"/>
                </a:lnTo>
                <a:lnTo>
                  <a:pt x="47683" y="43000"/>
                </a:lnTo>
                <a:lnTo>
                  <a:pt x="67682" y="43000"/>
                </a:lnTo>
                <a:lnTo>
                  <a:pt x="77821" y="34664"/>
                </a:lnTo>
                <a:lnTo>
                  <a:pt x="0" y="0"/>
                </a:lnTo>
                <a:close/>
              </a:path>
              <a:path w="409575" h="495300">
                <a:moveTo>
                  <a:pt x="47683" y="43000"/>
                </a:moveTo>
                <a:lnTo>
                  <a:pt x="32969" y="55098"/>
                </a:lnTo>
                <a:lnTo>
                  <a:pt x="41034" y="64909"/>
                </a:lnTo>
                <a:lnTo>
                  <a:pt x="55749" y="52811"/>
                </a:lnTo>
                <a:lnTo>
                  <a:pt x="47683" y="43000"/>
                </a:lnTo>
                <a:close/>
              </a:path>
              <a:path w="409575" h="495300">
                <a:moveTo>
                  <a:pt x="67682" y="43000"/>
                </a:moveTo>
                <a:lnTo>
                  <a:pt x="47683" y="43000"/>
                </a:lnTo>
                <a:lnTo>
                  <a:pt x="55749" y="52811"/>
                </a:lnTo>
                <a:lnTo>
                  <a:pt x="67682" y="4300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40188" y="3840286"/>
            <a:ext cx="1746885" cy="626110"/>
          </a:xfrm>
          <a:custGeom>
            <a:avLst/>
            <a:gdLst/>
            <a:ahLst/>
            <a:cxnLst/>
            <a:rect l="l" t="t" r="r" b="b"/>
            <a:pathLst>
              <a:path w="1746884" h="626110">
                <a:moveTo>
                  <a:pt x="75106" y="26993"/>
                </a:moveTo>
                <a:lnTo>
                  <a:pt x="68855" y="44987"/>
                </a:lnTo>
                <a:lnTo>
                  <a:pt x="1740175" y="625544"/>
                </a:lnTo>
                <a:lnTo>
                  <a:pt x="1746426" y="607548"/>
                </a:lnTo>
                <a:lnTo>
                  <a:pt x="75106" y="26993"/>
                </a:lnTo>
                <a:close/>
              </a:path>
              <a:path w="1746884" h="626110">
                <a:moveTo>
                  <a:pt x="84482" y="0"/>
                </a:moveTo>
                <a:lnTo>
                  <a:pt x="0" y="10986"/>
                </a:lnTo>
                <a:lnTo>
                  <a:pt x="59479" y="71981"/>
                </a:lnTo>
                <a:lnTo>
                  <a:pt x="68855" y="44987"/>
                </a:lnTo>
                <a:lnTo>
                  <a:pt x="56857" y="40820"/>
                </a:lnTo>
                <a:lnTo>
                  <a:pt x="63108" y="22825"/>
                </a:lnTo>
                <a:lnTo>
                  <a:pt x="76554" y="22825"/>
                </a:lnTo>
                <a:lnTo>
                  <a:pt x="84482" y="0"/>
                </a:lnTo>
                <a:close/>
              </a:path>
              <a:path w="1746884" h="626110">
                <a:moveTo>
                  <a:pt x="63108" y="22825"/>
                </a:moveTo>
                <a:lnTo>
                  <a:pt x="56857" y="40820"/>
                </a:lnTo>
                <a:lnTo>
                  <a:pt x="68855" y="44987"/>
                </a:lnTo>
                <a:lnTo>
                  <a:pt x="75106" y="26993"/>
                </a:lnTo>
                <a:lnTo>
                  <a:pt x="63108" y="22825"/>
                </a:lnTo>
                <a:close/>
              </a:path>
              <a:path w="1746884" h="626110">
                <a:moveTo>
                  <a:pt x="76554" y="22825"/>
                </a:moveTo>
                <a:lnTo>
                  <a:pt x="63108" y="22825"/>
                </a:lnTo>
                <a:lnTo>
                  <a:pt x="75106" y="26993"/>
                </a:lnTo>
                <a:lnTo>
                  <a:pt x="76554" y="2282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37326" y="3851273"/>
            <a:ext cx="944244" cy="614045"/>
          </a:xfrm>
          <a:custGeom>
            <a:avLst/>
            <a:gdLst/>
            <a:ahLst/>
            <a:cxnLst/>
            <a:rect l="l" t="t" r="r" b="b"/>
            <a:pathLst>
              <a:path w="944245" h="614045">
                <a:moveTo>
                  <a:pt x="874880" y="33296"/>
                </a:moveTo>
                <a:lnTo>
                  <a:pt x="0" y="597555"/>
                </a:lnTo>
                <a:lnTo>
                  <a:pt x="10325" y="613564"/>
                </a:lnTo>
                <a:lnTo>
                  <a:pt x="885204" y="49304"/>
                </a:lnTo>
                <a:lnTo>
                  <a:pt x="874880" y="33296"/>
                </a:lnTo>
                <a:close/>
              </a:path>
              <a:path w="944245" h="614045">
                <a:moveTo>
                  <a:pt x="928448" y="26413"/>
                </a:moveTo>
                <a:lnTo>
                  <a:pt x="885551" y="26413"/>
                </a:lnTo>
                <a:lnTo>
                  <a:pt x="895877" y="42421"/>
                </a:lnTo>
                <a:lnTo>
                  <a:pt x="885204" y="49304"/>
                </a:lnTo>
                <a:lnTo>
                  <a:pt x="900692" y="73319"/>
                </a:lnTo>
                <a:lnTo>
                  <a:pt x="928448" y="26413"/>
                </a:lnTo>
                <a:close/>
              </a:path>
              <a:path w="944245" h="614045">
                <a:moveTo>
                  <a:pt x="885551" y="26413"/>
                </a:moveTo>
                <a:lnTo>
                  <a:pt x="874880" y="33296"/>
                </a:lnTo>
                <a:lnTo>
                  <a:pt x="885204" y="49304"/>
                </a:lnTo>
                <a:lnTo>
                  <a:pt x="895877" y="42421"/>
                </a:lnTo>
                <a:lnTo>
                  <a:pt x="885551" y="26413"/>
                </a:lnTo>
                <a:close/>
              </a:path>
              <a:path w="944245" h="614045">
                <a:moveTo>
                  <a:pt x="944078" y="0"/>
                </a:moveTo>
                <a:lnTo>
                  <a:pt x="859392" y="9282"/>
                </a:lnTo>
                <a:lnTo>
                  <a:pt x="874880" y="33296"/>
                </a:lnTo>
                <a:lnTo>
                  <a:pt x="885551" y="26413"/>
                </a:lnTo>
                <a:lnTo>
                  <a:pt x="928448" y="26413"/>
                </a:lnTo>
                <a:lnTo>
                  <a:pt x="94407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98036" y="3909628"/>
            <a:ext cx="272415" cy="551815"/>
          </a:xfrm>
          <a:custGeom>
            <a:avLst/>
            <a:gdLst/>
            <a:ahLst/>
            <a:cxnLst/>
            <a:rect l="l" t="t" r="r" b="b"/>
            <a:pathLst>
              <a:path w="272415" h="551814">
                <a:moveTo>
                  <a:pt x="42953" y="64610"/>
                </a:moveTo>
                <a:lnTo>
                  <a:pt x="25771" y="72838"/>
                </a:lnTo>
                <a:lnTo>
                  <a:pt x="254929" y="551319"/>
                </a:lnTo>
                <a:lnTo>
                  <a:pt x="272110" y="543091"/>
                </a:lnTo>
                <a:lnTo>
                  <a:pt x="42953" y="64610"/>
                </a:lnTo>
                <a:close/>
              </a:path>
              <a:path w="272415" h="551814">
                <a:moveTo>
                  <a:pt x="1447" y="0"/>
                </a:moveTo>
                <a:lnTo>
                  <a:pt x="0" y="85181"/>
                </a:lnTo>
                <a:lnTo>
                  <a:pt x="25771" y="72838"/>
                </a:lnTo>
                <a:lnTo>
                  <a:pt x="20285" y="61384"/>
                </a:lnTo>
                <a:lnTo>
                  <a:pt x="37467" y="53155"/>
                </a:lnTo>
                <a:lnTo>
                  <a:pt x="66871" y="53155"/>
                </a:lnTo>
                <a:lnTo>
                  <a:pt x="68724" y="52268"/>
                </a:lnTo>
                <a:lnTo>
                  <a:pt x="1447" y="0"/>
                </a:lnTo>
                <a:close/>
              </a:path>
              <a:path w="272415" h="551814">
                <a:moveTo>
                  <a:pt x="37467" y="53155"/>
                </a:moveTo>
                <a:lnTo>
                  <a:pt x="20285" y="61384"/>
                </a:lnTo>
                <a:lnTo>
                  <a:pt x="25771" y="72838"/>
                </a:lnTo>
                <a:lnTo>
                  <a:pt x="42953" y="64610"/>
                </a:lnTo>
                <a:lnTo>
                  <a:pt x="37467" y="53155"/>
                </a:lnTo>
                <a:close/>
              </a:path>
              <a:path w="272415" h="551814">
                <a:moveTo>
                  <a:pt x="66871" y="53155"/>
                </a:moveTo>
                <a:lnTo>
                  <a:pt x="37467" y="53155"/>
                </a:lnTo>
                <a:lnTo>
                  <a:pt x="42953" y="64610"/>
                </a:lnTo>
                <a:lnTo>
                  <a:pt x="66871" y="5315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51164" y="2926005"/>
            <a:ext cx="676910" cy="593725"/>
          </a:xfrm>
          <a:custGeom>
            <a:avLst/>
            <a:gdLst/>
            <a:ahLst/>
            <a:cxnLst/>
            <a:rect l="l" t="t" r="r" b="b"/>
            <a:pathLst>
              <a:path w="676909" h="593725">
                <a:moveTo>
                  <a:pt x="63631" y="42988"/>
                </a:moveTo>
                <a:lnTo>
                  <a:pt x="51093" y="57328"/>
                </a:lnTo>
                <a:lnTo>
                  <a:pt x="664283" y="593512"/>
                </a:lnTo>
                <a:lnTo>
                  <a:pt x="676823" y="579172"/>
                </a:lnTo>
                <a:lnTo>
                  <a:pt x="63631" y="42988"/>
                </a:lnTo>
                <a:close/>
              </a:path>
              <a:path w="676909" h="593725">
                <a:moveTo>
                  <a:pt x="0" y="0"/>
                </a:moveTo>
                <a:lnTo>
                  <a:pt x="32283" y="78840"/>
                </a:lnTo>
                <a:lnTo>
                  <a:pt x="51093" y="57328"/>
                </a:lnTo>
                <a:lnTo>
                  <a:pt x="41532" y="48968"/>
                </a:lnTo>
                <a:lnTo>
                  <a:pt x="54071" y="34629"/>
                </a:lnTo>
                <a:lnTo>
                  <a:pt x="70941" y="34629"/>
                </a:lnTo>
                <a:lnTo>
                  <a:pt x="82442" y="21476"/>
                </a:lnTo>
                <a:lnTo>
                  <a:pt x="0" y="0"/>
                </a:lnTo>
                <a:close/>
              </a:path>
              <a:path w="676909" h="593725">
                <a:moveTo>
                  <a:pt x="54071" y="34629"/>
                </a:moveTo>
                <a:lnTo>
                  <a:pt x="41532" y="48968"/>
                </a:lnTo>
                <a:lnTo>
                  <a:pt x="51093" y="57328"/>
                </a:lnTo>
                <a:lnTo>
                  <a:pt x="63631" y="42988"/>
                </a:lnTo>
                <a:lnTo>
                  <a:pt x="54071" y="34629"/>
                </a:lnTo>
                <a:close/>
              </a:path>
              <a:path w="676909" h="593725">
                <a:moveTo>
                  <a:pt x="70941" y="34629"/>
                </a:moveTo>
                <a:lnTo>
                  <a:pt x="54071" y="34629"/>
                </a:lnTo>
                <a:lnTo>
                  <a:pt x="63631" y="42988"/>
                </a:lnTo>
                <a:lnTo>
                  <a:pt x="70941" y="3462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32893" y="2926182"/>
            <a:ext cx="537210" cy="650875"/>
          </a:xfrm>
          <a:custGeom>
            <a:avLst/>
            <a:gdLst/>
            <a:ahLst/>
            <a:cxnLst/>
            <a:rect l="l" t="t" r="r" b="b"/>
            <a:pathLst>
              <a:path w="537209" h="650875">
                <a:moveTo>
                  <a:pt x="481341" y="52812"/>
                </a:moveTo>
                <a:lnTo>
                  <a:pt x="0" y="638298"/>
                </a:lnTo>
                <a:lnTo>
                  <a:pt x="14715" y="650396"/>
                </a:lnTo>
                <a:lnTo>
                  <a:pt x="496057" y="64910"/>
                </a:lnTo>
                <a:lnTo>
                  <a:pt x="481341" y="52812"/>
                </a:lnTo>
                <a:close/>
              </a:path>
              <a:path w="537209" h="650875">
                <a:moveTo>
                  <a:pt x="527275" y="43002"/>
                </a:moveTo>
                <a:lnTo>
                  <a:pt x="489407" y="43002"/>
                </a:lnTo>
                <a:lnTo>
                  <a:pt x="504122" y="55100"/>
                </a:lnTo>
                <a:lnTo>
                  <a:pt x="496057" y="64910"/>
                </a:lnTo>
                <a:lnTo>
                  <a:pt x="518130" y="83058"/>
                </a:lnTo>
                <a:lnTo>
                  <a:pt x="527275" y="43002"/>
                </a:lnTo>
                <a:close/>
              </a:path>
              <a:path w="537209" h="650875">
                <a:moveTo>
                  <a:pt x="489407" y="43002"/>
                </a:moveTo>
                <a:lnTo>
                  <a:pt x="481341" y="52812"/>
                </a:lnTo>
                <a:lnTo>
                  <a:pt x="496057" y="64910"/>
                </a:lnTo>
                <a:lnTo>
                  <a:pt x="504122" y="55100"/>
                </a:lnTo>
                <a:lnTo>
                  <a:pt x="489407" y="43002"/>
                </a:lnTo>
                <a:close/>
              </a:path>
              <a:path w="537209" h="650875">
                <a:moveTo>
                  <a:pt x="537091" y="0"/>
                </a:moveTo>
                <a:lnTo>
                  <a:pt x="459268" y="34665"/>
                </a:lnTo>
                <a:lnTo>
                  <a:pt x="481341" y="52812"/>
                </a:lnTo>
                <a:lnTo>
                  <a:pt x="489407" y="43002"/>
                </a:lnTo>
                <a:lnTo>
                  <a:pt x="527275" y="43002"/>
                </a:lnTo>
                <a:lnTo>
                  <a:pt x="53709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92406" y="4398651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198650" y="0"/>
                </a:moveTo>
                <a:lnTo>
                  <a:pt x="153102" y="5246"/>
                </a:lnTo>
                <a:lnTo>
                  <a:pt x="111289" y="20191"/>
                </a:lnTo>
                <a:lnTo>
                  <a:pt x="74405" y="43641"/>
                </a:lnTo>
                <a:lnTo>
                  <a:pt x="43641" y="74405"/>
                </a:lnTo>
                <a:lnTo>
                  <a:pt x="20191" y="111289"/>
                </a:lnTo>
                <a:lnTo>
                  <a:pt x="5246" y="153102"/>
                </a:lnTo>
                <a:lnTo>
                  <a:pt x="0" y="198650"/>
                </a:lnTo>
                <a:lnTo>
                  <a:pt x="5246" y="244199"/>
                </a:lnTo>
                <a:lnTo>
                  <a:pt x="20191" y="286012"/>
                </a:lnTo>
                <a:lnTo>
                  <a:pt x="43641" y="322896"/>
                </a:lnTo>
                <a:lnTo>
                  <a:pt x="74405" y="353660"/>
                </a:lnTo>
                <a:lnTo>
                  <a:pt x="111289" y="377110"/>
                </a:lnTo>
                <a:lnTo>
                  <a:pt x="153102" y="392055"/>
                </a:lnTo>
                <a:lnTo>
                  <a:pt x="198650" y="397301"/>
                </a:lnTo>
                <a:lnTo>
                  <a:pt x="244199" y="392055"/>
                </a:lnTo>
                <a:lnTo>
                  <a:pt x="286012" y="377110"/>
                </a:lnTo>
                <a:lnTo>
                  <a:pt x="322896" y="353660"/>
                </a:lnTo>
                <a:lnTo>
                  <a:pt x="353659" y="322896"/>
                </a:lnTo>
                <a:lnTo>
                  <a:pt x="377109" y="286012"/>
                </a:lnTo>
                <a:lnTo>
                  <a:pt x="392053" y="244199"/>
                </a:lnTo>
                <a:lnTo>
                  <a:pt x="397300" y="198650"/>
                </a:lnTo>
                <a:lnTo>
                  <a:pt x="392053" y="153102"/>
                </a:lnTo>
                <a:lnTo>
                  <a:pt x="377109" y="111289"/>
                </a:lnTo>
                <a:lnTo>
                  <a:pt x="353659" y="74405"/>
                </a:lnTo>
                <a:lnTo>
                  <a:pt x="322896" y="43641"/>
                </a:lnTo>
                <a:lnTo>
                  <a:pt x="286012" y="20191"/>
                </a:lnTo>
                <a:lnTo>
                  <a:pt x="244199" y="5246"/>
                </a:lnTo>
                <a:lnTo>
                  <a:pt x="1986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92406" y="4398651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1905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03372" y="4398651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14340" y="4398651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198649" y="0"/>
                </a:moveTo>
                <a:lnTo>
                  <a:pt x="153100" y="5246"/>
                </a:lnTo>
                <a:lnTo>
                  <a:pt x="111288" y="20191"/>
                </a:lnTo>
                <a:lnTo>
                  <a:pt x="74404" y="43641"/>
                </a:lnTo>
                <a:lnTo>
                  <a:pt x="43640" y="74405"/>
                </a:lnTo>
                <a:lnTo>
                  <a:pt x="20190" y="111289"/>
                </a:lnTo>
                <a:lnTo>
                  <a:pt x="5246" y="153102"/>
                </a:lnTo>
                <a:lnTo>
                  <a:pt x="0" y="198650"/>
                </a:lnTo>
                <a:lnTo>
                  <a:pt x="5246" y="244199"/>
                </a:lnTo>
                <a:lnTo>
                  <a:pt x="20190" y="286012"/>
                </a:lnTo>
                <a:lnTo>
                  <a:pt x="43640" y="322896"/>
                </a:lnTo>
                <a:lnTo>
                  <a:pt x="74404" y="353660"/>
                </a:lnTo>
                <a:lnTo>
                  <a:pt x="111288" y="377110"/>
                </a:lnTo>
                <a:lnTo>
                  <a:pt x="153100" y="392055"/>
                </a:lnTo>
                <a:lnTo>
                  <a:pt x="198649" y="397301"/>
                </a:lnTo>
                <a:lnTo>
                  <a:pt x="244198" y="392055"/>
                </a:lnTo>
                <a:lnTo>
                  <a:pt x="286011" y="377110"/>
                </a:lnTo>
                <a:lnTo>
                  <a:pt x="322895" y="353660"/>
                </a:lnTo>
                <a:lnTo>
                  <a:pt x="353659" y="322896"/>
                </a:lnTo>
                <a:lnTo>
                  <a:pt x="377109" y="286012"/>
                </a:lnTo>
                <a:lnTo>
                  <a:pt x="392053" y="244199"/>
                </a:lnTo>
                <a:lnTo>
                  <a:pt x="397300" y="198650"/>
                </a:lnTo>
                <a:lnTo>
                  <a:pt x="392053" y="153102"/>
                </a:lnTo>
                <a:lnTo>
                  <a:pt x="377109" y="111289"/>
                </a:lnTo>
                <a:lnTo>
                  <a:pt x="353659" y="74405"/>
                </a:lnTo>
                <a:lnTo>
                  <a:pt x="322895" y="43641"/>
                </a:lnTo>
                <a:lnTo>
                  <a:pt x="286011" y="20191"/>
                </a:lnTo>
                <a:lnTo>
                  <a:pt x="244198" y="5246"/>
                </a:lnTo>
                <a:lnTo>
                  <a:pt x="19864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14340" y="4398651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1905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425306" y="4398651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92406" y="5435086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03372" y="5435086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198650" y="0"/>
                </a:moveTo>
                <a:lnTo>
                  <a:pt x="153102" y="5246"/>
                </a:lnTo>
                <a:lnTo>
                  <a:pt x="111289" y="20191"/>
                </a:lnTo>
                <a:lnTo>
                  <a:pt x="74405" y="43641"/>
                </a:lnTo>
                <a:lnTo>
                  <a:pt x="43641" y="74404"/>
                </a:lnTo>
                <a:lnTo>
                  <a:pt x="20191" y="111289"/>
                </a:lnTo>
                <a:lnTo>
                  <a:pt x="5246" y="153101"/>
                </a:lnTo>
                <a:lnTo>
                  <a:pt x="0" y="198650"/>
                </a:lnTo>
                <a:lnTo>
                  <a:pt x="5246" y="244199"/>
                </a:lnTo>
                <a:lnTo>
                  <a:pt x="20191" y="286011"/>
                </a:lnTo>
                <a:lnTo>
                  <a:pt x="43641" y="322896"/>
                </a:lnTo>
                <a:lnTo>
                  <a:pt x="74405" y="353659"/>
                </a:lnTo>
                <a:lnTo>
                  <a:pt x="111289" y="377109"/>
                </a:lnTo>
                <a:lnTo>
                  <a:pt x="153102" y="392054"/>
                </a:lnTo>
                <a:lnTo>
                  <a:pt x="198650" y="397300"/>
                </a:lnTo>
                <a:lnTo>
                  <a:pt x="244199" y="392054"/>
                </a:lnTo>
                <a:lnTo>
                  <a:pt x="286012" y="377109"/>
                </a:lnTo>
                <a:lnTo>
                  <a:pt x="322896" y="353659"/>
                </a:lnTo>
                <a:lnTo>
                  <a:pt x="353660" y="322896"/>
                </a:lnTo>
                <a:lnTo>
                  <a:pt x="377110" y="286011"/>
                </a:lnTo>
                <a:lnTo>
                  <a:pt x="392055" y="244199"/>
                </a:lnTo>
                <a:lnTo>
                  <a:pt x="397301" y="198650"/>
                </a:lnTo>
                <a:lnTo>
                  <a:pt x="392055" y="153101"/>
                </a:lnTo>
                <a:lnTo>
                  <a:pt x="377110" y="111289"/>
                </a:lnTo>
                <a:lnTo>
                  <a:pt x="353660" y="74404"/>
                </a:lnTo>
                <a:lnTo>
                  <a:pt x="322896" y="43641"/>
                </a:lnTo>
                <a:lnTo>
                  <a:pt x="286012" y="20191"/>
                </a:lnTo>
                <a:lnTo>
                  <a:pt x="244199" y="5246"/>
                </a:lnTo>
                <a:lnTo>
                  <a:pt x="1986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03372" y="5435086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1905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14340" y="5435086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198649" y="0"/>
                </a:moveTo>
                <a:lnTo>
                  <a:pt x="153100" y="5246"/>
                </a:lnTo>
                <a:lnTo>
                  <a:pt x="111288" y="20191"/>
                </a:lnTo>
                <a:lnTo>
                  <a:pt x="74404" y="43641"/>
                </a:lnTo>
                <a:lnTo>
                  <a:pt x="43640" y="74404"/>
                </a:lnTo>
                <a:lnTo>
                  <a:pt x="20190" y="111289"/>
                </a:lnTo>
                <a:lnTo>
                  <a:pt x="5246" y="153101"/>
                </a:lnTo>
                <a:lnTo>
                  <a:pt x="0" y="198650"/>
                </a:lnTo>
                <a:lnTo>
                  <a:pt x="5246" y="244199"/>
                </a:lnTo>
                <a:lnTo>
                  <a:pt x="20190" y="286011"/>
                </a:lnTo>
                <a:lnTo>
                  <a:pt x="43640" y="322896"/>
                </a:lnTo>
                <a:lnTo>
                  <a:pt x="74404" y="353659"/>
                </a:lnTo>
                <a:lnTo>
                  <a:pt x="111288" y="377109"/>
                </a:lnTo>
                <a:lnTo>
                  <a:pt x="153100" y="392054"/>
                </a:lnTo>
                <a:lnTo>
                  <a:pt x="198649" y="397300"/>
                </a:lnTo>
                <a:lnTo>
                  <a:pt x="244198" y="392054"/>
                </a:lnTo>
                <a:lnTo>
                  <a:pt x="286011" y="377109"/>
                </a:lnTo>
                <a:lnTo>
                  <a:pt x="322895" y="353659"/>
                </a:lnTo>
                <a:lnTo>
                  <a:pt x="353659" y="322896"/>
                </a:lnTo>
                <a:lnTo>
                  <a:pt x="377109" y="286011"/>
                </a:lnTo>
                <a:lnTo>
                  <a:pt x="392053" y="244199"/>
                </a:lnTo>
                <a:lnTo>
                  <a:pt x="397300" y="198650"/>
                </a:lnTo>
                <a:lnTo>
                  <a:pt x="392053" y="153101"/>
                </a:lnTo>
                <a:lnTo>
                  <a:pt x="377109" y="111289"/>
                </a:lnTo>
                <a:lnTo>
                  <a:pt x="353659" y="74404"/>
                </a:lnTo>
                <a:lnTo>
                  <a:pt x="322895" y="43641"/>
                </a:lnTo>
                <a:lnTo>
                  <a:pt x="286011" y="20191"/>
                </a:lnTo>
                <a:lnTo>
                  <a:pt x="244198" y="5246"/>
                </a:lnTo>
                <a:lnTo>
                  <a:pt x="19864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14340" y="5435086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1905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425306" y="5435086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01134" y="3512347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212100" y="3512347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198650" y="0"/>
                </a:moveTo>
                <a:lnTo>
                  <a:pt x="153102" y="5246"/>
                </a:lnTo>
                <a:lnTo>
                  <a:pt x="111289" y="20190"/>
                </a:lnTo>
                <a:lnTo>
                  <a:pt x="74405" y="43640"/>
                </a:lnTo>
                <a:lnTo>
                  <a:pt x="43641" y="74404"/>
                </a:lnTo>
                <a:lnTo>
                  <a:pt x="20191" y="111288"/>
                </a:lnTo>
                <a:lnTo>
                  <a:pt x="5246" y="153100"/>
                </a:lnTo>
                <a:lnTo>
                  <a:pt x="0" y="198649"/>
                </a:lnTo>
                <a:lnTo>
                  <a:pt x="5246" y="244198"/>
                </a:lnTo>
                <a:lnTo>
                  <a:pt x="20191" y="286011"/>
                </a:lnTo>
                <a:lnTo>
                  <a:pt x="43641" y="322895"/>
                </a:lnTo>
                <a:lnTo>
                  <a:pt x="74405" y="353658"/>
                </a:lnTo>
                <a:lnTo>
                  <a:pt x="111289" y="377109"/>
                </a:lnTo>
                <a:lnTo>
                  <a:pt x="153102" y="392053"/>
                </a:lnTo>
                <a:lnTo>
                  <a:pt x="198650" y="397300"/>
                </a:lnTo>
                <a:lnTo>
                  <a:pt x="244199" y="392053"/>
                </a:lnTo>
                <a:lnTo>
                  <a:pt x="286012" y="377109"/>
                </a:lnTo>
                <a:lnTo>
                  <a:pt x="322896" y="353658"/>
                </a:lnTo>
                <a:lnTo>
                  <a:pt x="353659" y="322895"/>
                </a:lnTo>
                <a:lnTo>
                  <a:pt x="377109" y="286011"/>
                </a:lnTo>
                <a:lnTo>
                  <a:pt x="392053" y="244198"/>
                </a:lnTo>
                <a:lnTo>
                  <a:pt x="397300" y="198649"/>
                </a:lnTo>
                <a:lnTo>
                  <a:pt x="392053" y="153100"/>
                </a:lnTo>
                <a:lnTo>
                  <a:pt x="377109" y="111288"/>
                </a:lnTo>
                <a:lnTo>
                  <a:pt x="353659" y="74404"/>
                </a:lnTo>
                <a:lnTo>
                  <a:pt x="322896" y="43640"/>
                </a:lnTo>
                <a:lnTo>
                  <a:pt x="286012" y="20190"/>
                </a:lnTo>
                <a:lnTo>
                  <a:pt x="244199" y="5246"/>
                </a:lnTo>
                <a:lnTo>
                  <a:pt x="1986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12100" y="3512347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1905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023067" y="3512347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12100" y="2587087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0" y="198650"/>
                </a:moveTo>
                <a:lnTo>
                  <a:pt x="5246" y="153101"/>
                </a:lnTo>
                <a:lnTo>
                  <a:pt x="20191" y="111289"/>
                </a:lnTo>
                <a:lnTo>
                  <a:pt x="43641" y="74404"/>
                </a:lnTo>
                <a:lnTo>
                  <a:pt x="74404" y="43641"/>
                </a:lnTo>
                <a:lnTo>
                  <a:pt x="111289" y="20191"/>
                </a:lnTo>
                <a:lnTo>
                  <a:pt x="153101" y="5246"/>
                </a:lnTo>
                <a:lnTo>
                  <a:pt x="198650" y="0"/>
                </a:lnTo>
                <a:lnTo>
                  <a:pt x="244199" y="5246"/>
                </a:lnTo>
                <a:lnTo>
                  <a:pt x="286011" y="20191"/>
                </a:lnTo>
                <a:lnTo>
                  <a:pt x="322896" y="43641"/>
                </a:lnTo>
                <a:lnTo>
                  <a:pt x="353659" y="74404"/>
                </a:lnTo>
                <a:lnTo>
                  <a:pt x="377109" y="111289"/>
                </a:lnTo>
                <a:lnTo>
                  <a:pt x="392054" y="153101"/>
                </a:lnTo>
                <a:lnTo>
                  <a:pt x="397301" y="198650"/>
                </a:lnTo>
                <a:lnTo>
                  <a:pt x="392054" y="244199"/>
                </a:lnTo>
                <a:lnTo>
                  <a:pt x="377109" y="286011"/>
                </a:lnTo>
                <a:lnTo>
                  <a:pt x="353659" y="322896"/>
                </a:lnTo>
                <a:lnTo>
                  <a:pt x="322896" y="353659"/>
                </a:lnTo>
                <a:lnTo>
                  <a:pt x="286011" y="377109"/>
                </a:lnTo>
                <a:lnTo>
                  <a:pt x="244199" y="392054"/>
                </a:lnTo>
                <a:lnTo>
                  <a:pt x="198650" y="397301"/>
                </a:lnTo>
                <a:lnTo>
                  <a:pt x="153101" y="392054"/>
                </a:lnTo>
                <a:lnTo>
                  <a:pt x="111289" y="377109"/>
                </a:lnTo>
                <a:lnTo>
                  <a:pt x="74404" y="353659"/>
                </a:lnTo>
                <a:lnTo>
                  <a:pt x="43641" y="322896"/>
                </a:lnTo>
                <a:lnTo>
                  <a:pt x="20191" y="286011"/>
                </a:lnTo>
                <a:lnTo>
                  <a:pt x="5246" y="244199"/>
                </a:lnTo>
                <a:lnTo>
                  <a:pt x="0" y="19865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84879" y="3596049"/>
            <a:ext cx="245223" cy="2452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62104" y="4483103"/>
            <a:ext cx="245223" cy="2452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90364" y="4483103"/>
            <a:ext cx="245221" cy="2452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90364" y="5519393"/>
            <a:ext cx="245221" cy="2452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79397" y="5519393"/>
            <a:ext cx="245221" cy="2452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116889" y="1248156"/>
            <a:ext cx="9827260" cy="99821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40"/>
              </a:spcBef>
            </a:pPr>
            <a:r>
              <a:rPr sz="3200" spc="-100" dirty="0">
                <a:latin typeface="Arial"/>
                <a:cs typeface="Arial"/>
              </a:rPr>
              <a:t>In </a:t>
            </a:r>
            <a:r>
              <a:rPr sz="3200" spc="-200" dirty="0">
                <a:latin typeface="Arial"/>
                <a:cs typeface="Arial"/>
              </a:rPr>
              <a:t>each </a:t>
            </a:r>
            <a:r>
              <a:rPr sz="3200" spc="-65" dirty="0">
                <a:latin typeface="Arial"/>
                <a:cs typeface="Arial"/>
              </a:rPr>
              <a:t>forward </a:t>
            </a:r>
            <a:r>
              <a:rPr sz="3200" spc="-235" dirty="0">
                <a:latin typeface="Arial"/>
                <a:cs typeface="Arial"/>
              </a:rPr>
              <a:t>pass, </a:t>
            </a:r>
            <a:r>
              <a:rPr sz="3200" spc="-105" dirty="0">
                <a:latin typeface="Arial"/>
                <a:cs typeface="Arial"/>
              </a:rPr>
              <a:t>randomly </a:t>
            </a:r>
            <a:r>
              <a:rPr sz="3200" spc="-130" dirty="0">
                <a:latin typeface="Arial"/>
                <a:cs typeface="Arial"/>
              </a:rPr>
              <a:t>set </a:t>
            </a:r>
            <a:r>
              <a:rPr sz="3200" spc="-190" dirty="0">
                <a:latin typeface="Arial"/>
                <a:cs typeface="Arial"/>
              </a:rPr>
              <a:t>some </a:t>
            </a:r>
            <a:r>
              <a:rPr sz="3200" spc="-140" dirty="0">
                <a:latin typeface="Arial"/>
                <a:cs typeface="Arial"/>
              </a:rPr>
              <a:t>neurons </a:t>
            </a:r>
            <a:r>
              <a:rPr sz="3200" spc="30" dirty="0">
                <a:latin typeface="Arial"/>
                <a:cs typeface="Arial"/>
              </a:rPr>
              <a:t>to </a:t>
            </a:r>
            <a:r>
              <a:rPr sz="3200" spc="-180" dirty="0">
                <a:latin typeface="Arial"/>
                <a:cs typeface="Arial"/>
              </a:rPr>
              <a:t>zero  </a:t>
            </a:r>
            <a:r>
              <a:rPr sz="3200" spc="-90" dirty="0">
                <a:latin typeface="Arial"/>
                <a:cs typeface="Arial"/>
              </a:rPr>
              <a:t>Probability </a:t>
            </a:r>
            <a:r>
              <a:rPr sz="3200" spc="-5" dirty="0">
                <a:latin typeface="Arial"/>
                <a:cs typeface="Arial"/>
              </a:rPr>
              <a:t>of </a:t>
            </a:r>
            <a:r>
              <a:rPr sz="3200" spc="-100" dirty="0">
                <a:latin typeface="Arial"/>
                <a:cs typeface="Arial"/>
              </a:rPr>
              <a:t>dropping </a:t>
            </a:r>
            <a:r>
              <a:rPr sz="3200" spc="-165" dirty="0">
                <a:latin typeface="Arial"/>
                <a:cs typeface="Arial"/>
              </a:rPr>
              <a:t>is </a:t>
            </a:r>
            <a:r>
              <a:rPr sz="3200" spc="-250" dirty="0">
                <a:latin typeface="Arial"/>
                <a:cs typeface="Arial"/>
              </a:rPr>
              <a:t>a </a:t>
            </a:r>
            <a:r>
              <a:rPr sz="3200" spc="-105" dirty="0">
                <a:latin typeface="Arial"/>
                <a:cs typeface="Arial"/>
              </a:rPr>
              <a:t>hyperparameter; </a:t>
            </a:r>
            <a:r>
              <a:rPr sz="3200" spc="-135" dirty="0">
                <a:latin typeface="Arial"/>
                <a:cs typeface="Arial"/>
              </a:rPr>
              <a:t>0.5 </a:t>
            </a:r>
            <a:r>
              <a:rPr sz="3200" spc="-165" dirty="0">
                <a:latin typeface="Arial"/>
                <a:cs typeface="Arial"/>
              </a:rPr>
              <a:t>is</a:t>
            </a:r>
            <a:r>
              <a:rPr sz="3200" spc="-495" dirty="0">
                <a:latin typeface="Arial"/>
                <a:cs typeface="Arial"/>
              </a:rPr>
              <a:t> </a:t>
            </a:r>
            <a:r>
              <a:rPr sz="3200" spc="-135" dirty="0">
                <a:latin typeface="Arial"/>
                <a:cs typeface="Arial"/>
              </a:rPr>
              <a:t>common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146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8545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30" dirty="0"/>
              <a:t>Dropout</a:t>
            </a:r>
            <a:r>
              <a:rPr lang="en-US" sz="4000" spc="-130" dirty="0"/>
              <a:t> Interpretations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766572" y="4405532"/>
            <a:ext cx="2446020" cy="1038225"/>
          </a:xfrm>
          <a:custGeom>
            <a:avLst/>
            <a:gdLst/>
            <a:ahLst/>
            <a:cxnLst/>
            <a:rect l="l" t="t" r="r" b="b"/>
            <a:pathLst>
              <a:path w="2446020" h="1038225">
                <a:moveTo>
                  <a:pt x="2371904" y="26354"/>
                </a:moveTo>
                <a:lnTo>
                  <a:pt x="0" y="1020290"/>
                </a:lnTo>
                <a:lnTo>
                  <a:pt x="7362" y="1037859"/>
                </a:lnTo>
                <a:lnTo>
                  <a:pt x="2379266" y="43923"/>
                </a:lnTo>
                <a:lnTo>
                  <a:pt x="2371904" y="26354"/>
                </a:lnTo>
                <a:close/>
              </a:path>
              <a:path w="2446020" h="1038225">
                <a:moveTo>
                  <a:pt x="2432309" y="21449"/>
                </a:moveTo>
                <a:lnTo>
                  <a:pt x="2383611" y="21449"/>
                </a:lnTo>
                <a:lnTo>
                  <a:pt x="2390973" y="39018"/>
                </a:lnTo>
                <a:lnTo>
                  <a:pt x="2379266" y="43923"/>
                </a:lnTo>
                <a:lnTo>
                  <a:pt x="2390310" y="70279"/>
                </a:lnTo>
                <a:lnTo>
                  <a:pt x="2432309" y="21449"/>
                </a:lnTo>
                <a:close/>
              </a:path>
              <a:path w="2446020" h="1038225">
                <a:moveTo>
                  <a:pt x="2383611" y="21449"/>
                </a:moveTo>
                <a:lnTo>
                  <a:pt x="2371904" y="26354"/>
                </a:lnTo>
                <a:lnTo>
                  <a:pt x="2379266" y="43923"/>
                </a:lnTo>
                <a:lnTo>
                  <a:pt x="2390973" y="39018"/>
                </a:lnTo>
                <a:lnTo>
                  <a:pt x="2383611" y="21449"/>
                </a:lnTo>
                <a:close/>
              </a:path>
              <a:path w="2446020" h="1038225">
                <a:moveTo>
                  <a:pt x="2360860" y="0"/>
                </a:moveTo>
                <a:lnTo>
                  <a:pt x="2371904" y="26354"/>
                </a:lnTo>
                <a:lnTo>
                  <a:pt x="2383611" y="21449"/>
                </a:lnTo>
                <a:lnTo>
                  <a:pt x="2432309" y="21449"/>
                </a:lnTo>
                <a:lnTo>
                  <a:pt x="2445864" y="5689"/>
                </a:lnTo>
                <a:lnTo>
                  <a:pt x="236086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4645" y="4411224"/>
            <a:ext cx="626110" cy="868680"/>
          </a:xfrm>
          <a:custGeom>
            <a:avLst/>
            <a:gdLst/>
            <a:ahLst/>
            <a:cxnLst/>
            <a:rect l="l" t="t" r="r" b="b"/>
            <a:pathLst>
              <a:path w="626110" h="868679">
                <a:moveTo>
                  <a:pt x="573908" y="56393"/>
                </a:moveTo>
                <a:lnTo>
                  <a:pt x="0" y="857383"/>
                </a:lnTo>
                <a:lnTo>
                  <a:pt x="15485" y="868479"/>
                </a:lnTo>
                <a:lnTo>
                  <a:pt x="589394" y="67488"/>
                </a:lnTo>
                <a:lnTo>
                  <a:pt x="573908" y="56393"/>
                </a:lnTo>
                <a:close/>
              </a:path>
              <a:path w="626110" h="868679">
                <a:moveTo>
                  <a:pt x="618689" y="46069"/>
                </a:moveTo>
                <a:lnTo>
                  <a:pt x="581305" y="46069"/>
                </a:lnTo>
                <a:lnTo>
                  <a:pt x="596791" y="57165"/>
                </a:lnTo>
                <a:lnTo>
                  <a:pt x="589394" y="67488"/>
                </a:lnTo>
                <a:lnTo>
                  <a:pt x="612622" y="84131"/>
                </a:lnTo>
                <a:lnTo>
                  <a:pt x="618689" y="46069"/>
                </a:lnTo>
                <a:close/>
              </a:path>
              <a:path w="626110" h="868679">
                <a:moveTo>
                  <a:pt x="581305" y="46069"/>
                </a:moveTo>
                <a:lnTo>
                  <a:pt x="573908" y="56393"/>
                </a:lnTo>
                <a:lnTo>
                  <a:pt x="589394" y="67488"/>
                </a:lnTo>
                <a:lnTo>
                  <a:pt x="596791" y="57165"/>
                </a:lnTo>
                <a:lnTo>
                  <a:pt x="581305" y="46069"/>
                </a:lnTo>
                <a:close/>
              </a:path>
              <a:path w="626110" h="868679">
                <a:moveTo>
                  <a:pt x="626032" y="0"/>
                </a:moveTo>
                <a:lnTo>
                  <a:pt x="550680" y="39750"/>
                </a:lnTo>
                <a:lnTo>
                  <a:pt x="573908" y="56393"/>
                </a:lnTo>
                <a:lnTo>
                  <a:pt x="581305" y="46069"/>
                </a:lnTo>
                <a:lnTo>
                  <a:pt x="618689" y="46069"/>
                </a:lnTo>
                <a:lnTo>
                  <a:pt x="62603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38179" y="4477678"/>
            <a:ext cx="76200" cy="730250"/>
          </a:xfrm>
          <a:custGeom>
            <a:avLst/>
            <a:gdLst/>
            <a:ahLst/>
            <a:cxnLst/>
            <a:rect l="l" t="t" r="r" b="b"/>
            <a:pathLst>
              <a:path w="76200" h="730250">
                <a:moveTo>
                  <a:pt x="47625" y="63498"/>
                </a:moveTo>
                <a:lnTo>
                  <a:pt x="28575" y="63498"/>
                </a:lnTo>
                <a:lnTo>
                  <a:pt x="28576" y="730020"/>
                </a:lnTo>
                <a:lnTo>
                  <a:pt x="47626" y="730020"/>
                </a:lnTo>
                <a:lnTo>
                  <a:pt x="47625" y="63498"/>
                </a:lnTo>
                <a:close/>
              </a:path>
              <a:path w="76200" h="73025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498"/>
                </a:lnTo>
                <a:lnTo>
                  <a:pt x="69849" y="63498"/>
                </a:lnTo>
                <a:lnTo>
                  <a:pt x="38100" y="0"/>
                </a:lnTo>
                <a:close/>
              </a:path>
              <a:path w="76200" h="730250">
                <a:moveTo>
                  <a:pt x="69849" y="63498"/>
                </a:moveTo>
                <a:lnTo>
                  <a:pt x="47625" y="63498"/>
                </a:lnTo>
                <a:lnTo>
                  <a:pt x="47625" y="76200"/>
                </a:lnTo>
                <a:lnTo>
                  <a:pt x="76200" y="76200"/>
                </a:lnTo>
                <a:lnTo>
                  <a:pt x="69849" y="63498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8579" y="4411224"/>
            <a:ext cx="1569085" cy="871855"/>
          </a:xfrm>
          <a:custGeom>
            <a:avLst/>
            <a:gdLst/>
            <a:ahLst/>
            <a:cxnLst/>
            <a:rect l="l" t="t" r="r" b="b"/>
            <a:pathLst>
              <a:path w="1569085" h="871854">
                <a:moveTo>
                  <a:pt x="71318" y="28474"/>
                </a:moveTo>
                <a:lnTo>
                  <a:pt x="62114" y="45153"/>
                </a:lnTo>
                <a:lnTo>
                  <a:pt x="1559259" y="871270"/>
                </a:lnTo>
                <a:lnTo>
                  <a:pt x="1568462" y="854591"/>
                </a:lnTo>
                <a:lnTo>
                  <a:pt x="71318" y="28474"/>
                </a:lnTo>
                <a:close/>
              </a:path>
              <a:path w="1569085" h="871854">
                <a:moveTo>
                  <a:pt x="0" y="0"/>
                </a:moveTo>
                <a:lnTo>
                  <a:pt x="48309" y="70172"/>
                </a:lnTo>
                <a:lnTo>
                  <a:pt x="62114" y="45153"/>
                </a:lnTo>
                <a:lnTo>
                  <a:pt x="50994" y="39016"/>
                </a:lnTo>
                <a:lnTo>
                  <a:pt x="60197" y="22338"/>
                </a:lnTo>
                <a:lnTo>
                  <a:pt x="74703" y="22338"/>
                </a:lnTo>
                <a:lnTo>
                  <a:pt x="85123" y="3455"/>
                </a:lnTo>
                <a:lnTo>
                  <a:pt x="0" y="0"/>
                </a:lnTo>
                <a:close/>
              </a:path>
              <a:path w="1569085" h="871854">
                <a:moveTo>
                  <a:pt x="60197" y="22338"/>
                </a:moveTo>
                <a:lnTo>
                  <a:pt x="50994" y="39016"/>
                </a:lnTo>
                <a:lnTo>
                  <a:pt x="62114" y="45153"/>
                </a:lnTo>
                <a:lnTo>
                  <a:pt x="71318" y="28474"/>
                </a:lnTo>
                <a:lnTo>
                  <a:pt x="60197" y="22338"/>
                </a:lnTo>
                <a:close/>
              </a:path>
              <a:path w="1569085" h="871854">
                <a:moveTo>
                  <a:pt x="74703" y="22338"/>
                </a:moveTo>
                <a:lnTo>
                  <a:pt x="60197" y="22338"/>
                </a:lnTo>
                <a:lnTo>
                  <a:pt x="71318" y="28474"/>
                </a:lnTo>
                <a:lnTo>
                  <a:pt x="74703" y="22338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7163" y="3465036"/>
            <a:ext cx="476884" cy="565150"/>
          </a:xfrm>
          <a:custGeom>
            <a:avLst/>
            <a:gdLst/>
            <a:ahLst/>
            <a:cxnLst/>
            <a:rect l="l" t="t" r="r" b="b"/>
            <a:pathLst>
              <a:path w="476885" h="565150">
                <a:moveTo>
                  <a:pt x="56290" y="52236"/>
                </a:moveTo>
                <a:lnTo>
                  <a:pt x="41699" y="64485"/>
                </a:lnTo>
                <a:lnTo>
                  <a:pt x="461822" y="564915"/>
                </a:lnTo>
                <a:lnTo>
                  <a:pt x="476412" y="552665"/>
                </a:lnTo>
                <a:lnTo>
                  <a:pt x="56290" y="52236"/>
                </a:lnTo>
                <a:close/>
              </a:path>
              <a:path w="476885" h="565150">
                <a:moveTo>
                  <a:pt x="0" y="0"/>
                </a:moveTo>
                <a:lnTo>
                  <a:pt x="19814" y="82858"/>
                </a:lnTo>
                <a:lnTo>
                  <a:pt x="41699" y="64485"/>
                </a:lnTo>
                <a:lnTo>
                  <a:pt x="33534" y="54758"/>
                </a:lnTo>
                <a:lnTo>
                  <a:pt x="48124" y="42509"/>
                </a:lnTo>
                <a:lnTo>
                  <a:pt x="67876" y="42509"/>
                </a:lnTo>
                <a:lnTo>
                  <a:pt x="78174" y="33863"/>
                </a:lnTo>
                <a:lnTo>
                  <a:pt x="0" y="0"/>
                </a:lnTo>
                <a:close/>
              </a:path>
              <a:path w="476885" h="565150">
                <a:moveTo>
                  <a:pt x="48124" y="42509"/>
                </a:moveTo>
                <a:lnTo>
                  <a:pt x="33534" y="54758"/>
                </a:lnTo>
                <a:lnTo>
                  <a:pt x="41699" y="64485"/>
                </a:lnTo>
                <a:lnTo>
                  <a:pt x="56290" y="52236"/>
                </a:lnTo>
                <a:lnTo>
                  <a:pt x="48124" y="42509"/>
                </a:lnTo>
                <a:close/>
              </a:path>
              <a:path w="476885" h="565150">
                <a:moveTo>
                  <a:pt x="67876" y="42509"/>
                </a:moveTo>
                <a:lnTo>
                  <a:pt x="48124" y="42509"/>
                </a:lnTo>
                <a:lnTo>
                  <a:pt x="56290" y="52236"/>
                </a:lnTo>
                <a:lnTo>
                  <a:pt x="67876" y="4250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9053" y="3387436"/>
            <a:ext cx="2037080" cy="712470"/>
          </a:xfrm>
          <a:custGeom>
            <a:avLst/>
            <a:gdLst/>
            <a:ahLst/>
            <a:cxnLst/>
            <a:rect l="l" t="t" r="r" b="b"/>
            <a:pathLst>
              <a:path w="2037080" h="712470">
                <a:moveTo>
                  <a:pt x="75210" y="27054"/>
                </a:moveTo>
                <a:lnTo>
                  <a:pt x="69078" y="45090"/>
                </a:lnTo>
                <a:lnTo>
                  <a:pt x="2030320" y="711866"/>
                </a:lnTo>
                <a:lnTo>
                  <a:pt x="2036451" y="693830"/>
                </a:lnTo>
                <a:lnTo>
                  <a:pt x="75210" y="27054"/>
                </a:lnTo>
                <a:close/>
              </a:path>
              <a:path w="2037080" h="712470">
                <a:moveTo>
                  <a:pt x="84408" y="0"/>
                </a:moveTo>
                <a:lnTo>
                  <a:pt x="0" y="11545"/>
                </a:lnTo>
                <a:lnTo>
                  <a:pt x="59880" y="72144"/>
                </a:lnTo>
                <a:lnTo>
                  <a:pt x="69078" y="45090"/>
                </a:lnTo>
                <a:lnTo>
                  <a:pt x="57055" y="41003"/>
                </a:lnTo>
                <a:lnTo>
                  <a:pt x="63186" y="22966"/>
                </a:lnTo>
                <a:lnTo>
                  <a:pt x="76600" y="22966"/>
                </a:lnTo>
                <a:lnTo>
                  <a:pt x="84408" y="0"/>
                </a:lnTo>
                <a:close/>
              </a:path>
              <a:path w="2037080" h="712470">
                <a:moveTo>
                  <a:pt x="63186" y="22966"/>
                </a:moveTo>
                <a:lnTo>
                  <a:pt x="57055" y="41003"/>
                </a:lnTo>
                <a:lnTo>
                  <a:pt x="69078" y="45090"/>
                </a:lnTo>
                <a:lnTo>
                  <a:pt x="75210" y="27054"/>
                </a:lnTo>
                <a:lnTo>
                  <a:pt x="63186" y="22966"/>
                </a:lnTo>
                <a:close/>
              </a:path>
              <a:path w="2037080" h="712470">
                <a:moveTo>
                  <a:pt x="76600" y="22966"/>
                </a:moveTo>
                <a:lnTo>
                  <a:pt x="63186" y="22966"/>
                </a:lnTo>
                <a:lnTo>
                  <a:pt x="75210" y="27054"/>
                </a:lnTo>
                <a:lnTo>
                  <a:pt x="76600" y="22966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43213" y="3398982"/>
            <a:ext cx="1100455" cy="699770"/>
          </a:xfrm>
          <a:custGeom>
            <a:avLst/>
            <a:gdLst/>
            <a:ahLst/>
            <a:cxnLst/>
            <a:rect l="l" t="t" r="r" b="b"/>
            <a:pathLst>
              <a:path w="1100455" h="699770">
                <a:moveTo>
                  <a:pt x="1030313" y="32631"/>
                </a:moveTo>
                <a:lnTo>
                  <a:pt x="0" y="683248"/>
                </a:lnTo>
                <a:lnTo>
                  <a:pt x="10171" y="699355"/>
                </a:lnTo>
                <a:lnTo>
                  <a:pt x="1040485" y="48739"/>
                </a:lnTo>
                <a:lnTo>
                  <a:pt x="1030313" y="32631"/>
                </a:lnTo>
                <a:close/>
              </a:path>
              <a:path w="1100455" h="699770">
                <a:moveTo>
                  <a:pt x="1084195" y="25850"/>
                </a:moveTo>
                <a:lnTo>
                  <a:pt x="1041052" y="25850"/>
                </a:lnTo>
                <a:lnTo>
                  <a:pt x="1051223" y="41958"/>
                </a:lnTo>
                <a:lnTo>
                  <a:pt x="1040485" y="48739"/>
                </a:lnTo>
                <a:lnTo>
                  <a:pt x="1055742" y="72899"/>
                </a:lnTo>
                <a:lnTo>
                  <a:pt x="1084195" y="25850"/>
                </a:lnTo>
                <a:close/>
              </a:path>
              <a:path w="1100455" h="699770">
                <a:moveTo>
                  <a:pt x="1041052" y="25850"/>
                </a:moveTo>
                <a:lnTo>
                  <a:pt x="1030313" y="32631"/>
                </a:lnTo>
                <a:lnTo>
                  <a:pt x="1040485" y="48739"/>
                </a:lnTo>
                <a:lnTo>
                  <a:pt x="1051223" y="41958"/>
                </a:lnTo>
                <a:lnTo>
                  <a:pt x="1041052" y="25850"/>
                </a:lnTo>
                <a:close/>
              </a:path>
              <a:path w="1100455" h="699770">
                <a:moveTo>
                  <a:pt x="1099828" y="0"/>
                </a:moveTo>
                <a:lnTo>
                  <a:pt x="1015056" y="8470"/>
                </a:lnTo>
                <a:lnTo>
                  <a:pt x="1030313" y="32631"/>
                </a:lnTo>
                <a:lnTo>
                  <a:pt x="1041052" y="25850"/>
                </a:lnTo>
                <a:lnTo>
                  <a:pt x="1084195" y="25850"/>
                </a:lnTo>
                <a:lnTo>
                  <a:pt x="109982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4188" y="3465239"/>
            <a:ext cx="315595" cy="629285"/>
          </a:xfrm>
          <a:custGeom>
            <a:avLst/>
            <a:gdLst/>
            <a:ahLst/>
            <a:cxnLst/>
            <a:rect l="l" t="t" r="r" b="b"/>
            <a:pathLst>
              <a:path w="315594" h="629285">
                <a:moveTo>
                  <a:pt x="42782" y="64267"/>
                </a:moveTo>
                <a:lnTo>
                  <a:pt x="25669" y="72636"/>
                </a:lnTo>
                <a:lnTo>
                  <a:pt x="297872" y="629231"/>
                </a:lnTo>
                <a:lnTo>
                  <a:pt x="314985" y="620862"/>
                </a:lnTo>
                <a:lnTo>
                  <a:pt x="42782" y="64267"/>
                </a:lnTo>
                <a:close/>
              </a:path>
              <a:path w="315594" h="629285">
                <a:moveTo>
                  <a:pt x="749" y="0"/>
                </a:moveTo>
                <a:lnTo>
                  <a:pt x="0" y="85190"/>
                </a:lnTo>
                <a:lnTo>
                  <a:pt x="25669" y="72636"/>
                </a:lnTo>
                <a:lnTo>
                  <a:pt x="20090" y="61227"/>
                </a:lnTo>
                <a:lnTo>
                  <a:pt x="37203" y="52858"/>
                </a:lnTo>
                <a:lnTo>
                  <a:pt x="66110" y="52858"/>
                </a:lnTo>
                <a:lnTo>
                  <a:pt x="68452" y="51713"/>
                </a:lnTo>
                <a:lnTo>
                  <a:pt x="749" y="0"/>
                </a:lnTo>
                <a:close/>
              </a:path>
              <a:path w="315594" h="629285">
                <a:moveTo>
                  <a:pt x="37203" y="52858"/>
                </a:moveTo>
                <a:lnTo>
                  <a:pt x="20090" y="61227"/>
                </a:lnTo>
                <a:lnTo>
                  <a:pt x="25669" y="72636"/>
                </a:lnTo>
                <a:lnTo>
                  <a:pt x="42782" y="64267"/>
                </a:lnTo>
                <a:lnTo>
                  <a:pt x="37203" y="52858"/>
                </a:lnTo>
                <a:close/>
              </a:path>
              <a:path w="315594" h="629285">
                <a:moveTo>
                  <a:pt x="66110" y="52858"/>
                </a:moveTo>
                <a:lnTo>
                  <a:pt x="37203" y="52858"/>
                </a:lnTo>
                <a:lnTo>
                  <a:pt x="42782" y="64267"/>
                </a:lnTo>
                <a:lnTo>
                  <a:pt x="66110" y="52858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24975" y="2342092"/>
            <a:ext cx="788670" cy="676910"/>
          </a:xfrm>
          <a:custGeom>
            <a:avLst/>
            <a:gdLst/>
            <a:ahLst/>
            <a:cxnLst/>
            <a:rect l="l" t="t" r="r" b="b"/>
            <a:pathLst>
              <a:path w="788669" h="676910">
                <a:moveTo>
                  <a:pt x="64087" y="42308"/>
                </a:moveTo>
                <a:lnTo>
                  <a:pt x="51700" y="56782"/>
                </a:lnTo>
                <a:lnTo>
                  <a:pt x="775940" y="676587"/>
                </a:lnTo>
                <a:lnTo>
                  <a:pt x="788327" y="662114"/>
                </a:lnTo>
                <a:lnTo>
                  <a:pt x="64087" y="42308"/>
                </a:lnTo>
                <a:close/>
              </a:path>
              <a:path w="788669" h="676910">
                <a:moveTo>
                  <a:pt x="0" y="0"/>
                </a:moveTo>
                <a:lnTo>
                  <a:pt x="33121" y="78492"/>
                </a:lnTo>
                <a:lnTo>
                  <a:pt x="51700" y="56782"/>
                </a:lnTo>
                <a:lnTo>
                  <a:pt x="42052" y="48525"/>
                </a:lnTo>
                <a:lnTo>
                  <a:pt x="54438" y="34051"/>
                </a:lnTo>
                <a:lnTo>
                  <a:pt x="71153" y="34051"/>
                </a:lnTo>
                <a:lnTo>
                  <a:pt x="82666" y="20598"/>
                </a:lnTo>
                <a:lnTo>
                  <a:pt x="0" y="0"/>
                </a:lnTo>
                <a:close/>
              </a:path>
              <a:path w="788669" h="676910">
                <a:moveTo>
                  <a:pt x="54438" y="34051"/>
                </a:moveTo>
                <a:lnTo>
                  <a:pt x="42052" y="48525"/>
                </a:lnTo>
                <a:lnTo>
                  <a:pt x="51700" y="56782"/>
                </a:lnTo>
                <a:lnTo>
                  <a:pt x="64087" y="42308"/>
                </a:lnTo>
                <a:lnTo>
                  <a:pt x="54438" y="34051"/>
                </a:lnTo>
                <a:close/>
              </a:path>
              <a:path w="788669" h="676910">
                <a:moveTo>
                  <a:pt x="71153" y="34051"/>
                </a:moveTo>
                <a:lnTo>
                  <a:pt x="54438" y="34051"/>
                </a:lnTo>
                <a:lnTo>
                  <a:pt x="64087" y="42308"/>
                </a:lnTo>
                <a:lnTo>
                  <a:pt x="71153" y="3405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1835" y="2341895"/>
            <a:ext cx="626110" cy="742315"/>
          </a:xfrm>
          <a:custGeom>
            <a:avLst/>
            <a:gdLst/>
            <a:ahLst/>
            <a:cxnLst/>
            <a:rect l="l" t="t" r="r" b="b"/>
            <a:pathLst>
              <a:path w="626110" h="742314">
                <a:moveTo>
                  <a:pt x="569277" y="52219"/>
                </a:moveTo>
                <a:lnTo>
                  <a:pt x="0" y="729880"/>
                </a:lnTo>
                <a:lnTo>
                  <a:pt x="14586" y="742134"/>
                </a:lnTo>
                <a:lnTo>
                  <a:pt x="583862" y="64472"/>
                </a:lnTo>
                <a:lnTo>
                  <a:pt x="569277" y="52219"/>
                </a:lnTo>
                <a:close/>
              </a:path>
              <a:path w="626110" h="742314">
                <a:moveTo>
                  <a:pt x="615406" y="42495"/>
                </a:moveTo>
                <a:lnTo>
                  <a:pt x="577445" y="42495"/>
                </a:lnTo>
                <a:lnTo>
                  <a:pt x="592031" y="54748"/>
                </a:lnTo>
                <a:lnTo>
                  <a:pt x="583862" y="64472"/>
                </a:lnTo>
                <a:lnTo>
                  <a:pt x="605742" y="82852"/>
                </a:lnTo>
                <a:lnTo>
                  <a:pt x="615406" y="42495"/>
                </a:lnTo>
                <a:close/>
              </a:path>
              <a:path w="626110" h="742314">
                <a:moveTo>
                  <a:pt x="577445" y="42495"/>
                </a:moveTo>
                <a:lnTo>
                  <a:pt x="569277" y="52219"/>
                </a:lnTo>
                <a:lnTo>
                  <a:pt x="583862" y="64472"/>
                </a:lnTo>
                <a:lnTo>
                  <a:pt x="592031" y="54748"/>
                </a:lnTo>
                <a:lnTo>
                  <a:pt x="577445" y="42495"/>
                </a:lnTo>
                <a:close/>
              </a:path>
              <a:path w="626110" h="742314">
                <a:moveTo>
                  <a:pt x="625582" y="0"/>
                </a:moveTo>
                <a:lnTo>
                  <a:pt x="547397" y="33839"/>
                </a:lnTo>
                <a:lnTo>
                  <a:pt x="569277" y="52219"/>
                </a:lnTo>
                <a:lnTo>
                  <a:pt x="577445" y="42495"/>
                </a:lnTo>
                <a:lnTo>
                  <a:pt x="615406" y="42495"/>
                </a:lnTo>
                <a:lnTo>
                  <a:pt x="62558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6842" y="4023827"/>
            <a:ext cx="463550" cy="454025"/>
          </a:xfrm>
          <a:custGeom>
            <a:avLst/>
            <a:gdLst/>
            <a:ahLst/>
            <a:cxnLst/>
            <a:rect l="l" t="t" r="r" b="b"/>
            <a:pathLst>
              <a:path w="463550" h="454025">
                <a:moveTo>
                  <a:pt x="231705" y="0"/>
                </a:moveTo>
                <a:lnTo>
                  <a:pt x="185008" y="4609"/>
                </a:lnTo>
                <a:lnTo>
                  <a:pt x="141515" y="17831"/>
                </a:lnTo>
                <a:lnTo>
                  <a:pt x="102156" y="38752"/>
                </a:lnTo>
                <a:lnTo>
                  <a:pt x="67864" y="66459"/>
                </a:lnTo>
                <a:lnTo>
                  <a:pt x="39571" y="100041"/>
                </a:lnTo>
                <a:lnTo>
                  <a:pt x="18208" y="138585"/>
                </a:lnTo>
                <a:lnTo>
                  <a:pt x="4707" y="181178"/>
                </a:lnTo>
                <a:lnTo>
                  <a:pt x="0" y="226908"/>
                </a:lnTo>
                <a:lnTo>
                  <a:pt x="4707" y="272638"/>
                </a:lnTo>
                <a:lnTo>
                  <a:pt x="18208" y="315231"/>
                </a:lnTo>
                <a:lnTo>
                  <a:pt x="39571" y="353775"/>
                </a:lnTo>
                <a:lnTo>
                  <a:pt x="67864" y="387357"/>
                </a:lnTo>
                <a:lnTo>
                  <a:pt x="102156" y="415065"/>
                </a:lnTo>
                <a:lnTo>
                  <a:pt x="141515" y="435986"/>
                </a:lnTo>
                <a:lnTo>
                  <a:pt x="185008" y="449207"/>
                </a:lnTo>
                <a:lnTo>
                  <a:pt x="231705" y="453817"/>
                </a:lnTo>
                <a:lnTo>
                  <a:pt x="278402" y="449207"/>
                </a:lnTo>
                <a:lnTo>
                  <a:pt x="321895" y="435986"/>
                </a:lnTo>
                <a:lnTo>
                  <a:pt x="361254" y="415065"/>
                </a:lnTo>
                <a:lnTo>
                  <a:pt x="395545" y="387357"/>
                </a:lnTo>
                <a:lnTo>
                  <a:pt x="423839" y="353775"/>
                </a:lnTo>
                <a:lnTo>
                  <a:pt x="445202" y="315231"/>
                </a:lnTo>
                <a:lnTo>
                  <a:pt x="458703" y="272638"/>
                </a:lnTo>
                <a:lnTo>
                  <a:pt x="463410" y="226908"/>
                </a:lnTo>
                <a:lnTo>
                  <a:pt x="458703" y="181178"/>
                </a:lnTo>
                <a:lnTo>
                  <a:pt x="445202" y="138585"/>
                </a:lnTo>
                <a:lnTo>
                  <a:pt x="423839" y="100041"/>
                </a:lnTo>
                <a:lnTo>
                  <a:pt x="395545" y="66459"/>
                </a:lnTo>
                <a:lnTo>
                  <a:pt x="361254" y="38752"/>
                </a:lnTo>
                <a:lnTo>
                  <a:pt x="321895" y="17831"/>
                </a:lnTo>
                <a:lnTo>
                  <a:pt x="278402" y="4609"/>
                </a:lnTo>
                <a:lnTo>
                  <a:pt x="23170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6842" y="4023827"/>
            <a:ext cx="463550" cy="454025"/>
          </a:xfrm>
          <a:custGeom>
            <a:avLst/>
            <a:gdLst/>
            <a:ahLst/>
            <a:cxnLst/>
            <a:rect l="l" t="t" r="r" b="b"/>
            <a:pathLst>
              <a:path w="463550" h="454025">
                <a:moveTo>
                  <a:pt x="0" y="226909"/>
                </a:moveTo>
                <a:lnTo>
                  <a:pt x="4707" y="181178"/>
                </a:lnTo>
                <a:lnTo>
                  <a:pt x="18208" y="138585"/>
                </a:lnTo>
                <a:lnTo>
                  <a:pt x="39571" y="100042"/>
                </a:lnTo>
                <a:lnTo>
                  <a:pt x="67864" y="66460"/>
                </a:lnTo>
                <a:lnTo>
                  <a:pt x="102156" y="38752"/>
                </a:lnTo>
                <a:lnTo>
                  <a:pt x="141515" y="17831"/>
                </a:lnTo>
                <a:lnTo>
                  <a:pt x="185008" y="4609"/>
                </a:lnTo>
                <a:lnTo>
                  <a:pt x="231705" y="0"/>
                </a:lnTo>
                <a:lnTo>
                  <a:pt x="278402" y="4609"/>
                </a:lnTo>
                <a:lnTo>
                  <a:pt x="321895" y="17831"/>
                </a:lnTo>
                <a:lnTo>
                  <a:pt x="361254" y="38752"/>
                </a:lnTo>
                <a:lnTo>
                  <a:pt x="395546" y="66460"/>
                </a:lnTo>
                <a:lnTo>
                  <a:pt x="423839" y="100042"/>
                </a:lnTo>
                <a:lnTo>
                  <a:pt x="445202" y="138585"/>
                </a:lnTo>
                <a:lnTo>
                  <a:pt x="458703" y="181178"/>
                </a:lnTo>
                <a:lnTo>
                  <a:pt x="463411" y="226909"/>
                </a:lnTo>
                <a:lnTo>
                  <a:pt x="458703" y="272639"/>
                </a:lnTo>
                <a:lnTo>
                  <a:pt x="445202" y="315232"/>
                </a:lnTo>
                <a:lnTo>
                  <a:pt x="423839" y="353775"/>
                </a:lnTo>
                <a:lnTo>
                  <a:pt x="395546" y="387357"/>
                </a:lnTo>
                <a:lnTo>
                  <a:pt x="361254" y="415065"/>
                </a:lnTo>
                <a:lnTo>
                  <a:pt x="321895" y="435986"/>
                </a:lnTo>
                <a:lnTo>
                  <a:pt x="278402" y="449208"/>
                </a:lnTo>
                <a:lnTo>
                  <a:pt x="231705" y="453818"/>
                </a:lnTo>
                <a:lnTo>
                  <a:pt x="185008" y="449208"/>
                </a:lnTo>
                <a:lnTo>
                  <a:pt x="141515" y="435986"/>
                </a:lnTo>
                <a:lnTo>
                  <a:pt x="102156" y="415065"/>
                </a:lnTo>
                <a:lnTo>
                  <a:pt x="67864" y="387357"/>
                </a:lnTo>
                <a:lnTo>
                  <a:pt x="39571" y="353775"/>
                </a:lnTo>
                <a:lnTo>
                  <a:pt x="18208" y="315232"/>
                </a:lnTo>
                <a:lnTo>
                  <a:pt x="4707" y="272639"/>
                </a:lnTo>
                <a:lnTo>
                  <a:pt x="0" y="226909"/>
                </a:lnTo>
                <a:close/>
              </a:path>
            </a:pathLst>
          </a:custGeom>
          <a:ln w="1905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2752" y="4023827"/>
            <a:ext cx="463550" cy="454025"/>
          </a:xfrm>
          <a:custGeom>
            <a:avLst/>
            <a:gdLst/>
            <a:ahLst/>
            <a:cxnLst/>
            <a:rect l="l" t="t" r="r" b="b"/>
            <a:pathLst>
              <a:path w="463550" h="454025">
                <a:moveTo>
                  <a:pt x="0" y="226909"/>
                </a:moveTo>
                <a:lnTo>
                  <a:pt x="4707" y="181178"/>
                </a:lnTo>
                <a:lnTo>
                  <a:pt x="18208" y="138585"/>
                </a:lnTo>
                <a:lnTo>
                  <a:pt x="39571" y="100042"/>
                </a:lnTo>
                <a:lnTo>
                  <a:pt x="67864" y="66460"/>
                </a:lnTo>
                <a:lnTo>
                  <a:pt x="102156" y="38752"/>
                </a:lnTo>
                <a:lnTo>
                  <a:pt x="141515" y="17831"/>
                </a:lnTo>
                <a:lnTo>
                  <a:pt x="185008" y="4609"/>
                </a:lnTo>
                <a:lnTo>
                  <a:pt x="231705" y="0"/>
                </a:lnTo>
                <a:lnTo>
                  <a:pt x="278402" y="4609"/>
                </a:lnTo>
                <a:lnTo>
                  <a:pt x="321895" y="17831"/>
                </a:lnTo>
                <a:lnTo>
                  <a:pt x="361254" y="38752"/>
                </a:lnTo>
                <a:lnTo>
                  <a:pt x="395546" y="66460"/>
                </a:lnTo>
                <a:lnTo>
                  <a:pt x="423839" y="100042"/>
                </a:lnTo>
                <a:lnTo>
                  <a:pt x="445202" y="138585"/>
                </a:lnTo>
                <a:lnTo>
                  <a:pt x="458703" y="181178"/>
                </a:lnTo>
                <a:lnTo>
                  <a:pt x="463411" y="226909"/>
                </a:lnTo>
                <a:lnTo>
                  <a:pt x="458703" y="272639"/>
                </a:lnTo>
                <a:lnTo>
                  <a:pt x="445202" y="315232"/>
                </a:lnTo>
                <a:lnTo>
                  <a:pt x="423839" y="353775"/>
                </a:lnTo>
                <a:lnTo>
                  <a:pt x="395546" y="387357"/>
                </a:lnTo>
                <a:lnTo>
                  <a:pt x="361254" y="415065"/>
                </a:lnTo>
                <a:lnTo>
                  <a:pt x="321895" y="435986"/>
                </a:lnTo>
                <a:lnTo>
                  <a:pt x="278402" y="449208"/>
                </a:lnTo>
                <a:lnTo>
                  <a:pt x="231705" y="453818"/>
                </a:lnTo>
                <a:lnTo>
                  <a:pt x="185008" y="449208"/>
                </a:lnTo>
                <a:lnTo>
                  <a:pt x="141515" y="435986"/>
                </a:lnTo>
                <a:lnTo>
                  <a:pt x="102156" y="415065"/>
                </a:lnTo>
                <a:lnTo>
                  <a:pt x="67864" y="387357"/>
                </a:lnTo>
                <a:lnTo>
                  <a:pt x="39571" y="353775"/>
                </a:lnTo>
                <a:lnTo>
                  <a:pt x="18208" y="315232"/>
                </a:lnTo>
                <a:lnTo>
                  <a:pt x="4707" y="272639"/>
                </a:lnTo>
                <a:lnTo>
                  <a:pt x="0" y="226909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98663" y="4023827"/>
            <a:ext cx="463550" cy="454025"/>
          </a:xfrm>
          <a:custGeom>
            <a:avLst/>
            <a:gdLst/>
            <a:ahLst/>
            <a:cxnLst/>
            <a:rect l="l" t="t" r="r" b="b"/>
            <a:pathLst>
              <a:path w="463550" h="454025">
                <a:moveTo>
                  <a:pt x="231706" y="0"/>
                </a:moveTo>
                <a:lnTo>
                  <a:pt x="185009" y="4609"/>
                </a:lnTo>
                <a:lnTo>
                  <a:pt x="141515" y="17831"/>
                </a:lnTo>
                <a:lnTo>
                  <a:pt x="102157" y="38752"/>
                </a:lnTo>
                <a:lnTo>
                  <a:pt x="67865" y="66459"/>
                </a:lnTo>
                <a:lnTo>
                  <a:pt x="39571" y="100041"/>
                </a:lnTo>
                <a:lnTo>
                  <a:pt x="18208" y="138585"/>
                </a:lnTo>
                <a:lnTo>
                  <a:pt x="4707" y="181178"/>
                </a:lnTo>
                <a:lnTo>
                  <a:pt x="0" y="226908"/>
                </a:lnTo>
                <a:lnTo>
                  <a:pt x="4707" y="272638"/>
                </a:lnTo>
                <a:lnTo>
                  <a:pt x="18208" y="315231"/>
                </a:lnTo>
                <a:lnTo>
                  <a:pt x="39571" y="353775"/>
                </a:lnTo>
                <a:lnTo>
                  <a:pt x="67865" y="387357"/>
                </a:lnTo>
                <a:lnTo>
                  <a:pt x="102157" y="415065"/>
                </a:lnTo>
                <a:lnTo>
                  <a:pt x="141515" y="435986"/>
                </a:lnTo>
                <a:lnTo>
                  <a:pt x="185009" y="449207"/>
                </a:lnTo>
                <a:lnTo>
                  <a:pt x="231706" y="453817"/>
                </a:lnTo>
                <a:lnTo>
                  <a:pt x="278402" y="449207"/>
                </a:lnTo>
                <a:lnTo>
                  <a:pt x="321896" y="435986"/>
                </a:lnTo>
                <a:lnTo>
                  <a:pt x="361254" y="415065"/>
                </a:lnTo>
                <a:lnTo>
                  <a:pt x="395546" y="387357"/>
                </a:lnTo>
                <a:lnTo>
                  <a:pt x="423839" y="353775"/>
                </a:lnTo>
                <a:lnTo>
                  <a:pt x="445202" y="315231"/>
                </a:lnTo>
                <a:lnTo>
                  <a:pt x="458704" y="272638"/>
                </a:lnTo>
                <a:lnTo>
                  <a:pt x="463411" y="226908"/>
                </a:lnTo>
                <a:lnTo>
                  <a:pt x="458704" y="181178"/>
                </a:lnTo>
                <a:lnTo>
                  <a:pt x="445202" y="138585"/>
                </a:lnTo>
                <a:lnTo>
                  <a:pt x="423839" y="100041"/>
                </a:lnTo>
                <a:lnTo>
                  <a:pt x="395546" y="66459"/>
                </a:lnTo>
                <a:lnTo>
                  <a:pt x="361254" y="38752"/>
                </a:lnTo>
                <a:lnTo>
                  <a:pt x="321896" y="17831"/>
                </a:lnTo>
                <a:lnTo>
                  <a:pt x="278402" y="4609"/>
                </a:lnTo>
                <a:lnTo>
                  <a:pt x="23170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98663" y="4023827"/>
            <a:ext cx="463550" cy="454025"/>
          </a:xfrm>
          <a:custGeom>
            <a:avLst/>
            <a:gdLst/>
            <a:ahLst/>
            <a:cxnLst/>
            <a:rect l="l" t="t" r="r" b="b"/>
            <a:pathLst>
              <a:path w="463550" h="454025">
                <a:moveTo>
                  <a:pt x="0" y="226909"/>
                </a:moveTo>
                <a:lnTo>
                  <a:pt x="4707" y="181178"/>
                </a:lnTo>
                <a:lnTo>
                  <a:pt x="18208" y="138585"/>
                </a:lnTo>
                <a:lnTo>
                  <a:pt x="39571" y="100042"/>
                </a:lnTo>
                <a:lnTo>
                  <a:pt x="67864" y="66460"/>
                </a:lnTo>
                <a:lnTo>
                  <a:pt x="102156" y="38752"/>
                </a:lnTo>
                <a:lnTo>
                  <a:pt x="141515" y="17831"/>
                </a:lnTo>
                <a:lnTo>
                  <a:pt x="185008" y="4609"/>
                </a:lnTo>
                <a:lnTo>
                  <a:pt x="231705" y="0"/>
                </a:lnTo>
                <a:lnTo>
                  <a:pt x="278402" y="4609"/>
                </a:lnTo>
                <a:lnTo>
                  <a:pt x="321895" y="17831"/>
                </a:lnTo>
                <a:lnTo>
                  <a:pt x="361254" y="38752"/>
                </a:lnTo>
                <a:lnTo>
                  <a:pt x="395546" y="66460"/>
                </a:lnTo>
                <a:lnTo>
                  <a:pt x="423839" y="100042"/>
                </a:lnTo>
                <a:lnTo>
                  <a:pt x="445202" y="138585"/>
                </a:lnTo>
                <a:lnTo>
                  <a:pt x="458703" y="181178"/>
                </a:lnTo>
                <a:lnTo>
                  <a:pt x="463411" y="226909"/>
                </a:lnTo>
                <a:lnTo>
                  <a:pt x="458703" y="272639"/>
                </a:lnTo>
                <a:lnTo>
                  <a:pt x="445202" y="315232"/>
                </a:lnTo>
                <a:lnTo>
                  <a:pt x="423839" y="353775"/>
                </a:lnTo>
                <a:lnTo>
                  <a:pt x="395546" y="387357"/>
                </a:lnTo>
                <a:lnTo>
                  <a:pt x="361254" y="415065"/>
                </a:lnTo>
                <a:lnTo>
                  <a:pt x="321895" y="435986"/>
                </a:lnTo>
                <a:lnTo>
                  <a:pt x="278402" y="449208"/>
                </a:lnTo>
                <a:lnTo>
                  <a:pt x="231705" y="453818"/>
                </a:lnTo>
                <a:lnTo>
                  <a:pt x="185008" y="449208"/>
                </a:lnTo>
                <a:lnTo>
                  <a:pt x="141515" y="435986"/>
                </a:lnTo>
                <a:lnTo>
                  <a:pt x="102156" y="415065"/>
                </a:lnTo>
                <a:lnTo>
                  <a:pt x="67864" y="387357"/>
                </a:lnTo>
                <a:lnTo>
                  <a:pt x="39571" y="353775"/>
                </a:lnTo>
                <a:lnTo>
                  <a:pt x="18208" y="315232"/>
                </a:lnTo>
                <a:lnTo>
                  <a:pt x="4707" y="272639"/>
                </a:lnTo>
                <a:lnTo>
                  <a:pt x="0" y="226909"/>
                </a:lnTo>
                <a:close/>
              </a:path>
            </a:pathLst>
          </a:custGeom>
          <a:ln w="1905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44574" y="4023827"/>
            <a:ext cx="463550" cy="454025"/>
          </a:xfrm>
          <a:custGeom>
            <a:avLst/>
            <a:gdLst/>
            <a:ahLst/>
            <a:cxnLst/>
            <a:rect l="l" t="t" r="r" b="b"/>
            <a:pathLst>
              <a:path w="463550" h="454025">
                <a:moveTo>
                  <a:pt x="0" y="226909"/>
                </a:moveTo>
                <a:lnTo>
                  <a:pt x="4707" y="181178"/>
                </a:lnTo>
                <a:lnTo>
                  <a:pt x="18208" y="138585"/>
                </a:lnTo>
                <a:lnTo>
                  <a:pt x="39571" y="100042"/>
                </a:lnTo>
                <a:lnTo>
                  <a:pt x="67864" y="66460"/>
                </a:lnTo>
                <a:lnTo>
                  <a:pt x="102156" y="38752"/>
                </a:lnTo>
                <a:lnTo>
                  <a:pt x="141515" y="17831"/>
                </a:lnTo>
                <a:lnTo>
                  <a:pt x="185008" y="4609"/>
                </a:lnTo>
                <a:lnTo>
                  <a:pt x="231705" y="0"/>
                </a:lnTo>
                <a:lnTo>
                  <a:pt x="278402" y="4609"/>
                </a:lnTo>
                <a:lnTo>
                  <a:pt x="321895" y="17831"/>
                </a:lnTo>
                <a:lnTo>
                  <a:pt x="361254" y="38752"/>
                </a:lnTo>
                <a:lnTo>
                  <a:pt x="395546" y="66460"/>
                </a:lnTo>
                <a:lnTo>
                  <a:pt x="423839" y="100042"/>
                </a:lnTo>
                <a:lnTo>
                  <a:pt x="445202" y="138585"/>
                </a:lnTo>
                <a:lnTo>
                  <a:pt x="458703" y="181178"/>
                </a:lnTo>
                <a:lnTo>
                  <a:pt x="463411" y="226909"/>
                </a:lnTo>
                <a:lnTo>
                  <a:pt x="458703" y="272639"/>
                </a:lnTo>
                <a:lnTo>
                  <a:pt x="445202" y="315232"/>
                </a:lnTo>
                <a:lnTo>
                  <a:pt x="423839" y="353775"/>
                </a:lnTo>
                <a:lnTo>
                  <a:pt x="395546" y="387357"/>
                </a:lnTo>
                <a:lnTo>
                  <a:pt x="361254" y="415065"/>
                </a:lnTo>
                <a:lnTo>
                  <a:pt x="321895" y="435986"/>
                </a:lnTo>
                <a:lnTo>
                  <a:pt x="278402" y="449208"/>
                </a:lnTo>
                <a:lnTo>
                  <a:pt x="231705" y="453818"/>
                </a:lnTo>
                <a:lnTo>
                  <a:pt x="185008" y="449208"/>
                </a:lnTo>
                <a:lnTo>
                  <a:pt x="141515" y="435986"/>
                </a:lnTo>
                <a:lnTo>
                  <a:pt x="102156" y="415065"/>
                </a:lnTo>
                <a:lnTo>
                  <a:pt x="67864" y="387357"/>
                </a:lnTo>
                <a:lnTo>
                  <a:pt x="39571" y="353775"/>
                </a:lnTo>
                <a:lnTo>
                  <a:pt x="18208" y="315232"/>
                </a:lnTo>
                <a:lnTo>
                  <a:pt x="4707" y="272639"/>
                </a:lnTo>
                <a:lnTo>
                  <a:pt x="0" y="226909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6842" y="5207698"/>
            <a:ext cx="463550" cy="454025"/>
          </a:xfrm>
          <a:custGeom>
            <a:avLst/>
            <a:gdLst/>
            <a:ahLst/>
            <a:cxnLst/>
            <a:rect l="l" t="t" r="r" b="b"/>
            <a:pathLst>
              <a:path w="463550" h="454025">
                <a:moveTo>
                  <a:pt x="0" y="226909"/>
                </a:moveTo>
                <a:lnTo>
                  <a:pt x="4707" y="181178"/>
                </a:lnTo>
                <a:lnTo>
                  <a:pt x="18208" y="138585"/>
                </a:lnTo>
                <a:lnTo>
                  <a:pt x="39571" y="100042"/>
                </a:lnTo>
                <a:lnTo>
                  <a:pt x="67864" y="66460"/>
                </a:lnTo>
                <a:lnTo>
                  <a:pt x="102156" y="38752"/>
                </a:lnTo>
                <a:lnTo>
                  <a:pt x="141515" y="17831"/>
                </a:lnTo>
                <a:lnTo>
                  <a:pt x="185008" y="4609"/>
                </a:lnTo>
                <a:lnTo>
                  <a:pt x="231705" y="0"/>
                </a:lnTo>
                <a:lnTo>
                  <a:pt x="278402" y="4609"/>
                </a:lnTo>
                <a:lnTo>
                  <a:pt x="321895" y="17831"/>
                </a:lnTo>
                <a:lnTo>
                  <a:pt x="361254" y="38752"/>
                </a:lnTo>
                <a:lnTo>
                  <a:pt x="395546" y="66460"/>
                </a:lnTo>
                <a:lnTo>
                  <a:pt x="423839" y="100042"/>
                </a:lnTo>
                <a:lnTo>
                  <a:pt x="445202" y="138585"/>
                </a:lnTo>
                <a:lnTo>
                  <a:pt x="458703" y="181178"/>
                </a:lnTo>
                <a:lnTo>
                  <a:pt x="463411" y="226909"/>
                </a:lnTo>
                <a:lnTo>
                  <a:pt x="458703" y="272639"/>
                </a:lnTo>
                <a:lnTo>
                  <a:pt x="445202" y="315232"/>
                </a:lnTo>
                <a:lnTo>
                  <a:pt x="423839" y="353775"/>
                </a:lnTo>
                <a:lnTo>
                  <a:pt x="395546" y="387357"/>
                </a:lnTo>
                <a:lnTo>
                  <a:pt x="361254" y="415065"/>
                </a:lnTo>
                <a:lnTo>
                  <a:pt x="321895" y="435986"/>
                </a:lnTo>
                <a:lnTo>
                  <a:pt x="278402" y="449208"/>
                </a:lnTo>
                <a:lnTo>
                  <a:pt x="231705" y="453818"/>
                </a:lnTo>
                <a:lnTo>
                  <a:pt x="185008" y="449208"/>
                </a:lnTo>
                <a:lnTo>
                  <a:pt x="141515" y="435986"/>
                </a:lnTo>
                <a:lnTo>
                  <a:pt x="102156" y="415065"/>
                </a:lnTo>
                <a:lnTo>
                  <a:pt x="67864" y="387357"/>
                </a:lnTo>
                <a:lnTo>
                  <a:pt x="39571" y="353775"/>
                </a:lnTo>
                <a:lnTo>
                  <a:pt x="18208" y="315232"/>
                </a:lnTo>
                <a:lnTo>
                  <a:pt x="4707" y="272639"/>
                </a:lnTo>
                <a:lnTo>
                  <a:pt x="0" y="226909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2752" y="5207698"/>
            <a:ext cx="463550" cy="454025"/>
          </a:xfrm>
          <a:custGeom>
            <a:avLst/>
            <a:gdLst/>
            <a:ahLst/>
            <a:cxnLst/>
            <a:rect l="l" t="t" r="r" b="b"/>
            <a:pathLst>
              <a:path w="463550" h="454025">
                <a:moveTo>
                  <a:pt x="231705" y="0"/>
                </a:moveTo>
                <a:lnTo>
                  <a:pt x="185008" y="4609"/>
                </a:lnTo>
                <a:lnTo>
                  <a:pt x="141515" y="17831"/>
                </a:lnTo>
                <a:lnTo>
                  <a:pt x="102156" y="38752"/>
                </a:lnTo>
                <a:lnTo>
                  <a:pt x="67864" y="66459"/>
                </a:lnTo>
                <a:lnTo>
                  <a:pt x="39571" y="100041"/>
                </a:lnTo>
                <a:lnTo>
                  <a:pt x="18208" y="138585"/>
                </a:lnTo>
                <a:lnTo>
                  <a:pt x="4707" y="181178"/>
                </a:lnTo>
                <a:lnTo>
                  <a:pt x="0" y="226908"/>
                </a:lnTo>
                <a:lnTo>
                  <a:pt x="4707" y="272638"/>
                </a:lnTo>
                <a:lnTo>
                  <a:pt x="18208" y="315231"/>
                </a:lnTo>
                <a:lnTo>
                  <a:pt x="39571" y="353775"/>
                </a:lnTo>
                <a:lnTo>
                  <a:pt x="67864" y="387357"/>
                </a:lnTo>
                <a:lnTo>
                  <a:pt x="102156" y="415064"/>
                </a:lnTo>
                <a:lnTo>
                  <a:pt x="141515" y="435985"/>
                </a:lnTo>
                <a:lnTo>
                  <a:pt x="185008" y="449207"/>
                </a:lnTo>
                <a:lnTo>
                  <a:pt x="231705" y="453817"/>
                </a:lnTo>
                <a:lnTo>
                  <a:pt x="278402" y="449207"/>
                </a:lnTo>
                <a:lnTo>
                  <a:pt x="321895" y="435985"/>
                </a:lnTo>
                <a:lnTo>
                  <a:pt x="361254" y="415064"/>
                </a:lnTo>
                <a:lnTo>
                  <a:pt x="395546" y="387357"/>
                </a:lnTo>
                <a:lnTo>
                  <a:pt x="423839" y="353775"/>
                </a:lnTo>
                <a:lnTo>
                  <a:pt x="445202" y="315231"/>
                </a:lnTo>
                <a:lnTo>
                  <a:pt x="458703" y="272638"/>
                </a:lnTo>
                <a:lnTo>
                  <a:pt x="463410" y="226908"/>
                </a:lnTo>
                <a:lnTo>
                  <a:pt x="458703" y="181178"/>
                </a:lnTo>
                <a:lnTo>
                  <a:pt x="445202" y="138585"/>
                </a:lnTo>
                <a:lnTo>
                  <a:pt x="423839" y="100041"/>
                </a:lnTo>
                <a:lnTo>
                  <a:pt x="395546" y="66459"/>
                </a:lnTo>
                <a:lnTo>
                  <a:pt x="361254" y="38752"/>
                </a:lnTo>
                <a:lnTo>
                  <a:pt x="321895" y="17831"/>
                </a:lnTo>
                <a:lnTo>
                  <a:pt x="278402" y="4609"/>
                </a:lnTo>
                <a:lnTo>
                  <a:pt x="23170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2752" y="5207698"/>
            <a:ext cx="463550" cy="454025"/>
          </a:xfrm>
          <a:custGeom>
            <a:avLst/>
            <a:gdLst/>
            <a:ahLst/>
            <a:cxnLst/>
            <a:rect l="l" t="t" r="r" b="b"/>
            <a:pathLst>
              <a:path w="463550" h="454025">
                <a:moveTo>
                  <a:pt x="0" y="226909"/>
                </a:moveTo>
                <a:lnTo>
                  <a:pt x="4707" y="181178"/>
                </a:lnTo>
                <a:lnTo>
                  <a:pt x="18208" y="138585"/>
                </a:lnTo>
                <a:lnTo>
                  <a:pt x="39571" y="100042"/>
                </a:lnTo>
                <a:lnTo>
                  <a:pt x="67864" y="66460"/>
                </a:lnTo>
                <a:lnTo>
                  <a:pt x="102156" y="38752"/>
                </a:lnTo>
                <a:lnTo>
                  <a:pt x="141515" y="17831"/>
                </a:lnTo>
                <a:lnTo>
                  <a:pt x="185008" y="4609"/>
                </a:lnTo>
                <a:lnTo>
                  <a:pt x="231705" y="0"/>
                </a:lnTo>
                <a:lnTo>
                  <a:pt x="278402" y="4609"/>
                </a:lnTo>
                <a:lnTo>
                  <a:pt x="321895" y="17831"/>
                </a:lnTo>
                <a:lnTo>
                  <a:pt x="361254" y="38752"/>
                </a:lnTo>
                <a:lnTo>
                  <a:pt x="395546" y="66460"/>
                </a:lnTo>
                <a:lnTo>
                  <a:pt x="423839" y="100042"/>
                </a:lnTo>
                <a:lnTo>
                  <a:pt x="445202" y="138585"/>
                </a:lnTo>
                <a:lnTo>
                  <a:pt x="458703" y="181178"/>
                </a:lnTo>
                <a:lnTo>
                  <a:pt x="463411" y="226909"/>
                </a:lnTo>
                <a:lnTo>
                  <a:pt x="458703" y="272639"/>
                </a:lnTo>
                <a:lnTo>
                  <a:pt x="445202" y="315232"/>
                </a:lnTo>
                <a:lnTo>
                  <a:pt x="423839" y="353775"/>
                </a:lnTo>
                <a:lnTo>
                  <a:pt x="395546" y="387357"/>
                </a:lnTo>
                <a:lnTo>
                  <a:pt x="361254" y="415065"/>
                </a:lnTo>
                <a:lnTo>
                  <a:pt x="321895" y="435986"/>
                </a:lnTo>
                <a:lnTo>
                  <a:pt x="278402" y="449208"/>
                </a:lnTo>
                <a:lnTo>
                  <a:pt x="231705" y="453818"/>
                </a:lnTo>
                <a:lnTo>
                  <a:pt x="185008" y="449208"/>
                </a:lnTo>
                <a:lnTo>
                  <a:pt x="141515" y="435986"/>
                </a:lnTo>
                <a:lnTo>
                  <a:pt x="102156" y="415065"/>
                </a:lnTo>
                <a:lnTo>
                  <a:pt x="67864" y="387357"/>
                </a:lnTo>
                <a:lnTo>
                  <a:pt x="39571" y="353775"/>
                </a:lnTo>
                <a:lnTo>
                  <a:pt x="18208" y="315232"/>
                </a:lnTo>
                <a:lnTo>
                  <a:pt x="4707" y="272639"/>
                </a:lnTo>
                <a:lnTo>
                  <a:pt x="0" y="226909"/>
                </a:lnTo>
                <a:close/>
              </a:path>
            </a:pathLst>
          </a:custGeom>
          <a:ln w="1905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98663" y="5207698"/>
            <a:ext cx="463550" cy="454025"/>
          </a:xfrm>
          <a:custGeom>
            <a:avLst/>
            <a:gdLst/>
            <a:ahLst/>
            <a:cxnLst/>
            <a:rect l="l" t="t" r="r" b="b"/>
            <a:pathLst>
              <a:path w="463550" h="454025">
                <a:moveTo>
                  <a:pt x="231706" y="0"/>
                </a:moveTo>
                <a:lnTo>
                  <a:pt x="185009" y="4609"/>
                </a:lnTo>
                <a:lnTo>
                  <a:pt x="141515" y="17831"/>
                </a:lnTo>
                <a:lnTo>
                  <a:pt x="102157" y="38752"/>
                </a:lnTo>
                <a:lnTo>
                  <a:pt x="67865" y="66459"/>
                </a:lnTo>
                <a:lnTo>
                  <a:pt x="39571" y="100041"/>
                </a:lnTo>
                <a:lnTo>
                  <a:pt x="18208" y="138585"/>
                </a:lnTo>
                <a:lnTo>
                  <a:pt x="4707" y="181178"/>
                </a:lnTo>
                <a:lnTo>
                  <a:pt x="0" y="226908"/>
                </a:lnTo>
                <a:lnTo>
                  <a:pt x="4707" y="272638"/>
                </a:lnTo>
                <a:lnTo>
                  <a:pt x="18208" y="315231"/>
                </a:lnTo>
                <a:lnTo>
                  <a:pt x="39571" y="353775"/>
                </a:lnTo>
                <a:lnTo>
                  <a:pt x="67865" y="387357"/>
                </a:lnTo>
                <a:lnTo>
                  <a:pt x="102157" y="415064"/>
                </a:lnTo>
                <a:lnTo>
                  <a:pt x="141515" y="435985"/>
                </a:lnTo>
                <a:lnTo>
                  <a:pt x="185009" y="449207"/>
                </a:lnTo>
                <a:lnTo>
                  <a:pt x="231706" y="453817"/>
                </a:lnTo>
                <a:lnTo>
                  <a:pt x="278402" y="449207"/>
                </a:lnTo>
                <a:lnTo>
                  <a:pt x="321896" y="435985"/>
                </a:lnTo>
                <a:lnTo>
                  <a:pt x="361254" y="415064"/>
                </a:lnTo>
                <a:lnTo>
                  <a:pt x="395546" y="387357"/>
                </a:lnTo>
                <a:lnTo>
                  <a:pt x="423839" y="353775"/>
                </a:lnTo>
                <a:lnTo>
                  <a:pt x="445202" y="315231"/>
                </a:lnTo>
                <a:lnTo>
                  <a:pt x="458704" y="272638"/>
                </a:lnTo>
                <a:lnTo>
                  <a:pt x="463411" y="226908"/>
                </a:lnTo>
                <a:lnTo>
                  <a:pt x="458704" y="181178"/>
                </a:lnTo>
                <a:lnTo>
                  <a:pt x="445202" y="138585"/>
                </a:lnTo>
                <a:lnTo>
                  <a:pt x="423839" y="100041"/>
                </a:lnTo>
                <a:lnTo>
                  <a:pt x="395546" y="66459"/>
                </a:lnTo>
                <a:lnTo>
                  <a:pt x="361254" y="38752"/>
                </a:lnTo>
                <a:lnTo>
                  <a:pt x="321896" y="17831"/>
                </a:lnTo>
                <a:lnTo>
                  <a:pt x="278402" y="4609"/>
                </a:lnTo>
                <a:lnTo>
                  <a:pt x="23170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98663" y="5207698"/>
            <a:ext cx="463550" cy="454025"/>
          </a:xfrm>
          <a:custGeom>
            <a:avLst/>
            <a:gdLst/>
            <a:ahLst/>
            <a:cxnLst/>
            <a:rect l="l" t="t" r="r" b="b"/>
            <a:pathLst>
              <a:path w="463550" h="454025">
                <a:moveTo>
                  <a:pt x="0" y="226909"/>
                </a:moveTo>
                <a:lnTo>
                  <a:pt x="4707" y="181178"/>
                </a:lnTo>
                <a:lnTo>
                  <a:pt x="18208" y="138585"/>
                </a:lnTo>
                <a:lnTo>
                  <a:pt x="39571" y="100042"/>
                </a:lnTo>
                <a:lnTo>
                  <a:pt x="67864" y="66460"/>
                </a:lnTo>
                <a:lnTo>
                  <a:pt x="102156" y="38752"/>
                </a:lnTo>
                <a:lnTo>
                  <a:pt x="141515" y="17831"/>
                </a:lnTo>
                <a:lnTo>
                  <a:pt x="185008" y="4609"/>
                </a:lnTo>
                <a:lnTo>
                  <a:pt x="231705" y="0"/>
                </a:lnTo>
                <a:lnTo>
                  <a:pt x="278402" y="4609"/>
                </a:lnTo>
                <a:lnTo>
                  <a:pt x="321895" y="17831"/>
                </a:lnTo>
                <a:lnTo>
                  <a:pt x="361254" y="38752"/>
                </a:lnTo>
                <a:lnTo>
                  <a:pt x="395546" y="66460"/>
                </a:lnTo>
                <a:lnTo>
                  <a:pt x="423839" y="100042"/>
                </a:lnTo>
                <a:lnTo>
                  <a:pt x="445202" y="138585"/>
                </a:lnTo>
                <a:lnTo>
                  <a:pt x="458703" y="181178"/>
                </a:lnTo>
                <a:lnTo>
                  <a:pt x="463411" y="226909"/>
                </a:lnTo>
                <a:lnTo>
                  <a:pt x="458703" y="272639"/>
                </a:lnTo>
                <a:lnTo>
                  <a:pt x="445202" y="315232"/>
                </a:lnTo>
                <a:lnTo>
                  <a:pt x="423839" y="353775"/>
                </a:lnTo>
                <a:lnTo>
                  <a:pt x="395546" y="387357"/>
                </a:lnTo>
                <a:lnTo>
                  <a:pt x="361254" y="415065"/>
                </a:lnTo>
                <a:lnTo>
                  <a:pt x="321895" y="435986"/>
                </a:lnTo>
                <a:lnTo>
                  <a:pt x="278402" y="449208"/>
                </a:lnTo>
                <a:lnTo>
                  <a:pt x="231705" y="453818"/>
                </a:lnTo>
                <a:lnTo>
                  <a:pt x="185008" y="449208"/>
                </a:lnTo>
                <a:lnTo>
                  <a:pt x="141515" y="435986"/>
                </a:lnTo>
                <a:lnTo>
                  <a:pt x="102156" y="415065"/>
                </a:lnTo>
                <a:lnTo>
                  <a:pt x="67864" y="387357"/>
                </a:lnTo>
                <a:lnTo>
                  <a:pt x="39571" y="353775"/>
                </a:lnTo>
                <a:lnTo>
                  <a:pt x="18208" y="315232"/>
                </a:lnTo>
                <a:lnTo>
                  <a:pt x="4707" y="272639"/>
                </a:lnTo>
                <a:lnTo>
                  <a:pt x="0" y="226909"/>
                </a:lnTo>
                <a:close/>
              </a:path>
            </a:pathLst>
          </a:custGeom>
          <a:ln w="1905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44574" y="5207698"/>
            <a:ext cx="463550" cy="454025"/>
          </a:xfrm>
          <a:custGeom>
            <a:avLst/>
            <a:gdLst/>
            <a:ahLst/>
            <a:cxnLst/>
            <a:rect l="l" t="t" r="r" b="b"/>
            <a:pathLst>
              <a:path w="463550" h="454025">
                <a:moveTo>
                  <a:pt x="0" y="226909"/>
                </a:moveTo>
                <a:lnTo>
                  <a:pt x="4707" y="181178"/>
                </a:lnTo>
                <a:lnTo>
                  <a:pt x="18208" y="138585"/>
                </a:lnTo>
                <a:lnTo>
                  <a:pt x="39571" y="100042"/>
                </a:lnTo>
                <a:lnTo>
                  <a:pt x="67864" y="66460"/>
                </a:lnTo>
                <a:lnTo>
                  <a:pt x="102156" y="38752"/>
                </a:lnTo>
                <a:lnTo>
                  <a:pt x="141515" y="17831"/>
                </a:lnTo>
                <a:lnTo>
                  <a:pt x="185008" y="4609"/>
                </a:lnTo>
                <a:lnTo>
                  <a:pt x="231705" y="0"/>
                </a:lnTo>
                <a:lnTo>
                  <a:pt x="278402" y="4609"/>
                </a:lnTo>
                <a:lnTo>
                  <a:pt x="321895" y="17831"/>
                </a:lnTo>
                <a:lnTo>
                  <a:pt x="361254" y="38752"/>
                </a:lnTo>
                <a:lnTo>
                  <a:pt x="395546" y="66460"/>
                </a:lnTo>
                <a:lnTo>
                  <a:pt x="423839" y="100042"/>
                </a:lnTo>
                <a:lnTo>
                  <a:pt x="445202" y="138585"/>
                </a:lnTo>
                <a:lnTo>
                  <a:pt x="458703" y="181178"/>
                </a:lnTo>
                <a:lnTo>
                  <a:pt x="463411" y="226909"/>
                </a:lnTo>
                <a:lnTo>
                  <a:pt x="458703" y="272639"/>
                </a:lnTo>
                <a:lnTo>
                  <a:pt x="445202" y="315232"/>
                </a:lnTo>
                <a:lnTo>
                  <a:pt x="423839" y="353775"/>
                </a:lnTo>
                <a:lnTo>
                  <a:pt x="395546" y="387357"/>
                </a:lnTo>
                <a:lnTo>
                  <a:pt x="361254" y="415065"/>
                </a:lnTo>
                <a:lnTo>
                  <a:pt x="321895" y="435986"/>
                </a:lnTo>
                <a:lnTo>
                  <a:pt x="278402" y="449208"/>
                </a:lnTo>
                <a:lnTo>
                  <a:pt x="231705" y="453818"/>
                </a:lnTo>
                <a:lnTo>
                  <a:pt x="185008" y="449208"/>
                </a:lnTo>
                <a:lnTo>
                  <a:pt x="141515" y="435986"/>
                </a:lnTo>
                <a:lnTo>
                  <a:pt x="102156" y="415065"/>
                </a:lnTo>
                <a:lnTo>
                  <a:pt x="67864" y="387357"/>
                </a:lnTo>
                <a:lnTo>
                  <a:pt x="39571" y="353775"/>
                </a:lnTo>
                <a:lnTo>
                  <a:pt x="18208" y="315232"/>
                </a:lnTo>
                <a:lnTo>
                  <a:pt x="4707" y="272639"/>
                </a:lnTo>
                <a:lnTo>
                  <a:pt x="0" y="226909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3582" y="3011443"/>
            <a:ext cx="463550" cy="454025"/>
          </a:xfrm>
          <a:custGeom>
            <a:avLst/>
            <a:gdLst/>
            <a:ahLst/>
            <a:cxnLst/>
            <a:rect l="l" t="t" r="r" b="b"/>
            <a:pathLst>
              <a:path w="463550" h="454025">
                <a:moveTo>
                  <a:pt x="0" y="226909"/>
                </a:moveTo>
                <a:lnTo>
                  <a:pt x="4707" y="181178"/>
                </a:lnTo>
                <a:lnTo>
                  <a:pt x="18208" y="138585"/>
                </a:lnTo>
                <a:lnTo>
                  <a:pt x="39571" y="100042"/>
                </a:lnTo>
                <a:lnTo>
                  <a:pt x="67864" y="66460"/>
                </a:lnTo>
                <a:lnTo>
                  <a:pt x="102156" y="38752"/>
                </a:lnTo>
                <a:lnTo>
                  <a:pt x="141515" y="17831"/>
                </a:lnTo>
                <a:lnTo>
                  <a:pt x="185008" y="4609"/>
                </a:lnTo>
                <a:lnTo>
                  <a:pt x="231705" y="0"/>
                </a:lnTo>
                <a:lnTo>
                  <a:pt x="278402" y="4609"/>
                </a:lnTo>
                <a:lnTo>
                  <a:pt x="321895" y="17831"/>
                </a:lnTo>
                <a:lnTo>
                  <a:pt x="361254" y="38752"/>
                </a:lnTo>
                <a:lnTo>
                  <a:pt x="395546" y="66460"/>
                </a:lnTo>
                <a:lnTo>
                  <a:pt x="423839" y="100042"/>
                </a:lnTo>
                <a:lnTo>
                  <a:pt x="445202" y="138585"/>
                </a:lnTo>
                <a:lnTo>
                  <a:pt x="458703" y="181178"/>
                </a:lnTo>
                <a:lnTo>
                  <a:pt x="463411" y="226909"/>
                </a:lnTo>
                <a:lnTo>
                  <a:pt x="458703" y="272639"/>
                </a:lnTo>
                <a:lnTo>
                  <a:pt x="445202" y="315232"/>
                </a:lnTo>
                <a:lnTo>
                  <a:pt x="423839" y="353775"/>
                </a:lnTo>
                <a:lnTo>
                  <a:pt x="395546" y="387357"/>
                </a:lnTo>
                <a:lnTo>
                  <a:pt x="361254" y="415065"/>
                </a:lnTo>
                <a:lnTo>
                  <a:pt x="321895" y="435986"/>
                </a:lnTo>
                <a:lnTo>
                  <a:pt x="278402" y="449208"/>
                </a:lnTo>
                <a:lnTo>
                  <a:pt x="231705" y="453818"/>
                </a:lnTo>
                <a:lnTo>
                  <a:pt x="185008" y="449208"/>
                </a:lnTo>
                <a:lnTo>
                  <a:pt x="141515" y="435986"/>
                </a:lnTo>
                <a:lnTo>
                  <a:pt x="102156" y="415065"/>
                </a:lnTo>
                <a:lnTo>
                  <a:pt x="67864" y="387357"/>
                </a:lnTo>
                <a:lnTo>
                  <a:pt x="39571" y="353775"/>
                </a:lnTo>
                <a:lnTo>
                  <a:pt x="18208" y="315232"/>
                </a:lnTo>
                <a:lnTo>
                  <a:pt x="4707" y="272639"/>
                </a:lnTo>
                <a:lnTo>
                  <a:pt x="0" y="226909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29493" y="3011443"/>
            <a:ext cx="463550" cy="454025"/>
          </a:xfrm>
          <a:custGeom>
            <a:avLst/>
            <a:gdLst/>
            <a:ahLst/>
            <a:cxnLst/>
            <a:rect l="l" t="t" r="r" b="b"/>
            <a:pathLst>
              <a:path w="463550" h="454025">
                <a:moveTo>
                  <a:pt x="231706" y="0"/>
                </a:moveTo>
                <a:lnTo>
                  <a:pt x="185009" y="4609"/>
                </a:lnTo>
                <a:lnTo>
                  <a:pt x="141515" y="17831"/>
                </a:lnTo>
                <a:lnTo>
                  <a:pt x="102157" y="38752"/>
                </a:lnTo>
                <a:lnTo>
                  <a:pt x="67865" y="66459"/>
                </a:lnTo>
                <a:lnTo>
                  <a:pt x="39571" y="100041"/>
                </a:lnTo>
                <a:lnTo>
                  <a:pt x="18208" y="138585"/>
                </a:lnTo>
                <a:lnTo>
                  <a:pt x="4707" y="181178"/>
                </a:lnTo>
                <a:lnTo>
                  <a:pt x="0" y="226908"/>
                </a:lnTo>
                <a:lnTo>
                  <a:pt x="4707" y="272638"/>
                </a:lnTo>
                <a:lnTo>
                  <a:pt x="18208" y="315231"/>
                </a:lnTo>
                <a:lnTo>
                  <a:pt x="39571" y="353775"/>
                </a:lnTo>
                <a:lnTo>
                  <a:pt x="67865" y="387357"/>
                </a:lnTo>
                <a:lnTo>
                  <a:pt x="102157" y="415065"/>
                </a:lnTo>
                <a:lnTo>
                  <a:pt x="141515" y="435986"/>
                </a:lnTo>
                <a:lnTo>
                  <a:pt x="185009" y="449207"/>
                </a:lnTo>
                <a:lnTo>
                  <a:pt x="231706" y="453817"/>
                </a:lnTo>
                <a:lnTo>
                  <a:pt x="278402" y="449207"/>
                </a:lnTo>
                <a:lnTo>
                  <a:pt x="321896" y="435986"/>
                </a:lnTo>
                <a:lnTo>
                  <a:pt x="361254" y="415065"/>
                </a:lnTo>
                <a:lnTo>
                  <a:pt x="395546" y="387357"/>
                </a:lnTo>
                <a:lnTo>
                  <a:pt x="423839" y="353775"/>
                </a:lnTo>
                <a:lnTo>
                  <a:pt x="445202" y="315231"/>
                </a:lnTo>
                <a:lnTo>
                  <a:pt x="458704" y="272638"/>
                </a:lnTo>
                <a:lnTo>
                  <a:pt x="463411" y="226908"/>
                </a:lnTo>
                <a:lnTo>
                  <a:pt x="458704" y="181178"/>
                </a:lnTo>
                <a:lnTo>
                  <a:pt x="445202" y="138585"/>
                </a:lnTo>
                <a:lnTo>
                  <a:pt x="423839" y="100041"/>
                </a:lnTo>
                <a:lnTo>
                  <a:pt x="395546" y="66459"/>
                </a:lnTo>
                <a:lnTo>
                  <a:pt x="361254" y="38752"/>
                </a:lnTo>
                <a:lnTo>
                  <a:pt x="321896" y="17831"/>
                </a:lnTo>
                <a:lnTo>
                  <a:pt x="278402" y="4609"/>
                </a:lnTo>
                <a:lnTo>
                  <a:pt x="23170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29493" y="3011443"/>
            <a:ext cx="463550" cy="454025"/>
          </a:xfrm>
          <a:custGeom>
            <a:avLst/>
            <a:gdLst/>
            <a:ahLst/>
            <a:cxnLst/>
            <a:rect l="l" t="t" r="r" b="b"/>
            <a:pathLst>
              <a:path w="463550" h="454025">
                <a:moveTo>
                  <a:pt x="0" y="226909"/>
                </a:moveTo>
                <a:lnTo>
                  <a:pt x="4707" y="181178"/>
                </a:lnTo>
                <a:lnTo>
                  <a:pt x="18208" y="138585"/>
                </a:lnTo>
                <a:lnTo>
                  <a:pt x="39571" y="100042"/>
                </a:lnTo>
                <a:lnTo>
                  <a:pt x="67864" y="66460"/>
                </a:lnTo>
                <a:lnTo>
                  <a:pt x="102156" y="38752"/>
                </a:lnTo>
                <a:lnTo>
                  <a:pt x="141515" y="17831"/>
                </a:lnTo>
                <a:lnTo>
                  <a:pt x="185008" y="4609"/>
                </a:lnTo>
                <a:lnTo>
                  <a:pt x="231705" y="0"/>
                </a:lnTo>
                <a:lnTo>
                  <a:pt x="278402" y="4609"/>
                </a:lnTo>
                <a:lnTo>
                  <a:pt x="321895" y="17831"/>
                </a:lnTo>
                <a:lnTo>
                  <a:pt x="361254" y="38752"/>
                </a:lnTo>
                <a:lnTo>
                  <a:pt x="395546" y="66460"/>
                </a:lnTo>
                <a:lnTo>
                  <a:pt x="423839" y="100042"/>
                </a:lnTo>
                <a:lnTo>
                  <a:pt x="445202" y="138585"/>
                </a:lnTo>
                <a:lnTo>
                  <a:pt x="458703" y="181178"/>
                </a:lnTo>
                <a:lnTo>
                  <a:pt x="463411" y="226909"/>
                </a:lnTo>
                <a:lnTo>
                  <a:pt x="458703" y="272639"/>
                </a:lnTo>
                <a:lnTo>
                  <a:pt x="445202" y="315232"/>
                </a:lnTo>
                <a:lnTo>
                  <a:pt x="423839" y="353775"/>
                </a:lnTo>
                <a:lnTo>
                  <a:pt x="395546" y="387357"/>
                </a:lnTo>
                <a:lnTo>
                  <a:pt x="361254" y="415065"/>
                </a:lnTo>
                <a:lnTo>
                  <a:pt x="321895" y="435986"/>
                </a:lnTo>
                <a:lnTo>
                  <a:pt x="278402" y="449208"/>
                </a:lnTo>
                <a:lnTo>
                  <a:pt x="231705" y="453818"/>
                </a:lnTo>
                <a:lnTo>
                  <a:pt x="185008" y="449208"/>
                </a:lnTo>
                <a:lnTo>
                  <a:pt x="141515" y="435986"/>
                </a:lnTo>
                <a:lnTo>
                  <a:pt x="102156" y="415065"/>
                </a:lnTo>
                <a:lnTo>
                  <a:pt x="67864" y="387357"/>
                </a:lnTo>
                <a:lnTo>
                  <a:pt x="39571" y="353775"/>
                </a:lnTo>
                <a:lnTo>
                  <a:pt x="18208" y="315232"/>
                </a:lnTo>
                <a:lnTo>
                  <a:pt x="4707" y="272639"/>
                </a:lnTo>
                <a:lnTo>
                  <a:pt x="0" y="226909"/>
                </a:lnTo>
                <a:close/>
              </a:path>
            </a:pathLst>
          </a:custGeom>
          <a:ln w="1905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75404" y="3011443"/>
            <a:ext cx="463550" cy="454025"/>
          </a:xfrm>
          <a:custGeom>
            <a:avLst/>
            <a:gdLst/>
            <a:ahLst/>
            <a:cxnLst/>
            <a:rect l="l" t="t" r="r" b="b"/>
            <a:pathLst>
              <a:path w="463550" h="454025">
                <a:moveTo>
                  <a:pt x="0" y="226909"/>
                </a:moveTo>
                <a:lnTo>
                  <a:pt x="4707" y="181178"/>
                </a:lnTo>
                <a:lnTo>
                  <a:pt x="18208" y="138585"/>
                </a:lnTo>
                <a:lnTo>
                  <a:pt x="39571" y="100042"/>
                </a:lnTo>
                <a:lnTo>
                  <a:pt x="67864" y="66460"/>
                </a:lnTo>
                <a:lnTo>
                  <a:pt x="102156" y="38752"/>
                </a:lnTo>
                <a:lnTo>
                  <a:pt x="141515" y="17831"/>
                </a:lnTo>
                <a:lnTo>
                  <a:pt x="185008" y="4609"/>
                </a:lnTo>
                <a:lnTo>
                  <a:pt x="231705" y="0"/>
                </a:lnTo>
                <a:lnTo>
                  <a:pt x="278402" y="4609"/>
                </a:lnTo>
                <a:lnTo>
                  <a:pt x="321895" y="17831"/>
                </a:lnTo>
                <a:lnTo>
                  <a:pt x="361254" y="38752"/>
                </a:lnTo>
                <a:lnTo>
                  <a:pt x="395546" y="66460"/>
                </a:lnTo>
                <a:lnTo>
                  <a:pt x="423839" y="100042"/>
                </a:lnTo>
                <a:lnTo>
                  <a:pt x="445202" y="138585"/>
                </a:lnTo>
                <a:lnTo>
                  <a:pt x="458703" y="181178"/>
                </a:lnTo>
                <a:lnTo>
                  <a:pt x="463411" y="226909"/>
                </a:lnTo>
                <a:lnTo>
                  <a:pt x="458703" y="272639"/>
                </a:lnTo>
                <a:lnTo>
                  <a:pt x="445202" y="315232"/>
                </a:lnTo>
                <a:lnTo>
                  <a:pt x="423839" y="353775"/>
                </a:lnTo>
                <a:lnTo>
                  <a:pt x="395546" y="387357"/>
                </a:lnTo>
                <a:lnTo>
                  <a:pt x="361254" y="415065"/>
                </a:lnTo>
                <a:lnTo>
                  <a:pt x="321895" y="435986"/>
                </a:lnTo>
                <a:lnTo>
                  <a:pt x="278402" y="449208"/>
                </a:lnTo>
                <a:lnTo>
                  <a:pt x="231705" y="453818"/>
                </a:lnTo>
                <a:lnTo>
                  <a:pt x="185008" y="449208"/>
                </a:lnTo>
                <a:lnTo>
                  <a:pt x="141515" y="435986"/>
                </a:lnTo>
                <a:lnTo>
                  <a:pt x="102156" y="415065"/>
                </a:lnTo>
                <a:lnTo>
                  <a:pt x="67864" y="387357"/>
                </a:lnTo>
                <a:lnTo>
                  <a:pt x="39571" y="353775"/>
                </a:lnTo>
                <a:lnTo>
                  <a:pt x="18208" y="315232"/>
                </a:lnTo>
                <a:lnTo>
                  <a:pt x="4707" y="272639"/>
                </a:lnTo>
                <a:lnTo>
                  <a:pt x="0" y="226909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29493" y="1954564"/>
            <a:ext cx="463550" cy="454025"/>
          </a:xfrm>
          <a:custGeom>
            <a:avLst/>
            <a:gdLst/>
            <a:ahLst/>
            <a:cxnLst/>
            <a:rect l="l" t="t" r="r" b="b"/>
            <a:pathLst>
              <a:path w="463550" h="454025">
                <a:moveTo>
                  <a:pt x="0" y="226909"/>
                </a:moveTo>
                <a:lnTo>
                  <a:pt x="4707" y="181178"/>
                </a:lnTo>
                <a:lnTo>
                  <a:pt x="18208" y="138585"/>
                </a:lnTo>
                <a:lnTo>
                  <a:pt x="39571" y="100042"/>
                </a:lnTo>
                <a:lnTo>
                  <a:pt x="67864" y="66460"/>
                </a:lnTo>
                <a:lnTo>
                  <a:pt x="102156" y="38752"/>
                </a:lnTo>
                <a:lnTo>
                  <a:pt x="141515" y="17831"/>
                </a:lnTo>
                <a:lnTo>
                  <a:pt x="185008" y="4609"/>
                </a:lnTo>
                <a:lnTo>
                  <a:pt x="231705" y="0"/>
                </a:lnTo>
                <a:lnTo>
                  <a:pt x="278402" y="4609"/>
                </a:lnTo>
                <a:lnTo>
                  <a:pt x="321895" y="17831"/>
                </a:lnTo>
                <a:lnTo>
                  <a:pt x="361254" y="38752"/>
                </a:lnTo>
                <a:lnTo>
                  <a:pt x="395546" y="66460"/>
                </a:lnTo>
                <a:lnTo>
                  <a:pt x="423839" y="100042"/>
                </a:lnTo>
                <a:lnTo>
                  <a:pt x="445202" y="138585"/>
                </a:lnTo>
                <a:lnTo>
                  <a:pt x="458703" y="181178"/>
                </a:lnTo>
                <a:lnTo>
                  <a:pt x="463411" y="226909"/>
                </a:lnTo>
                <a:lnTo>
                  <a:pt x="458703" y="272639"/>
                </a:lnTo>
                <a:lnTo>
                  <a:pt x="445202" y="315232"/>
                </a:lnTo>
                <a:lnTo>
                  <a:pt x="423839" y="353775"/>
                </a:lnTo>
                <a:lnTo>
                  <a:pt x="395546" y="387357"/>
                </a:lnTo>
                <a:lnTo>
                  <a:pt x="361254" y="415065"/>
                </a:lnTo>
                <a:lnTo>
                  <a:pt x="321895" y="435986"/>
                </a:lnTo>
                <a:lnTo>
                  <a:pt x="278402" y="449208"/>
                </a:lnTo>
                <a:lnTo>
                  <a:pt x="231705" y="453818"/>
                </a:lnTo>
                <a:lnTo>
                  <a:pt x="185008" y="449208"/>
                </a:lnTo>
                <a:lnTo>
                  <a:pt x="141515" y="435986"/>
                </a:lnTo>
                <a:lnTo>
                  <a:pt x="102156" y="415065"/>
                </a:lnTo>
                <a:lnTo>
                  <a:pt x="67864" y="387357"/>
                </a:lnTo>
                <a:lnTo>
                  <a:pt x="39571" y="353775"/>
                </a:lnTo>
                <a:lnTo>
                  <a:pt x="18208" y="315232"/>
                </a:lnTo>
                <a:lnTo>
                  <a:pt x="4707" y="272639"/>
                </a:lnTo>
                <a:lnTo>
                  <a:pt x="0" y="226909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14846" y="3104553"/>
            <a:ext cx="285115" cy="285115"/>
          </a:xfrm>
          <a:custGeom>
            <a:avLst/>
            <a:gdLst/>
            <a:ahLst/>
            <a:cxnLst/>
            <a:rect l="l" t="t" r="r" b="b"/>
            <a:pathLst>
              <a:path w="285114" h="285114">
                <a:moveTo>
                  <a:pt x="48812" y="0"/>
                </a:moveTo>
                <a:lnTo>
                  <a:pt x="0" y="48812"/>
                </a:lnTo>
                <a:lnTo>
                  <a:pt x="96235" y="145047"/>
                </a:lnTo>
                <a:lnTo>
                  <a:pt x="0" y="241283"/>
                </a:lnTo>
                <a:lnTo>
                  <a:pt x="43817" y="285101"/>
                </a:lnTo>
                <a:lnTo>
                  <a:pt x="140053" y="188865"/>
                </a:lnTo>
                <a:lnTo>
                  <a:pt x="237677" y="188865"/>
                </a:lnTo>
                <a:lnTo>
                  <a:pt x="188865" y="140053"/>
                </a:lnTo>
                <a:lnTo>
                  <a:pt x="232683" y="96235"/>
                </a:lnTo>
                <a:lnTo>
                  <a:pt x="145047" y="96235"/>
                </a:lnTo>
                <a:lnTo>
                  <a:pt x="48812" y="0"/>
                </a:lnTo>
                <a:close/>
              </a:path>
              <a:path w="285114" h="285114">
                <a:moveTo>
                  <a:pt x="237677" y="188865"/>
                </a:moveTo>
                <a:lnTo>
                  <a:pt x="140053" y="188865"/>
                </a:lnTo>
                <a:lnTo>
                  <a:pt x="236288" y="285101"/>
                </a:lnTo>
                <a:lnTo>
                  <a:pt x="285101" y="236288"/>
                </a:lnTo>
                <a:lnTo>
                  <a:pt x="237677" y="188865"/>
                </a:lnTo>
                <a:close/>
              </a:path>
              <a:path w="285114" h="285114">
                <a:moveTo>
                  <a:pt x="241283" y="0"/>
                </a:moveTo>
                <a:lnTo>
                  <a:pt x="145047" y="96235"/>
                </a:lnTo>
                <a:lnTo>
                  <a:pt x="232683" y="96235"/>
                </a:lnTo>
                <a:lnTo>
                  <a:pt x="285101" y="43817"/>
                </a:lnTo>
                <a:lnTo>
                  <a:pt x="241283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8599" y="4117793"/>
            <a:ext cx="285115" cy="285115"/>
          </a:xfrm>
          <a:custGeom>
            <a:avLst/>
            <a:gdLst/>
            <a:ahLst/>
            <a:cxnLst/>
            <a:rect l="l" t="t" r="r" b="b"/>
            <a:pathLst>
              <a:path w="285115" h="285114">
                <a:moveTo>
                  <a:pt x="48812" y="0"/>
                </a:moveTo>
                <a:lnTo>
                  <a:pt x="0" y="48812"/>
                </a:lnTo>
                <a:lnTo>
                  <a:pt x="96235" y="145047"/>
                </a:lnTo>
                <a:lnTo>
                  <a:pt x="0" y="241283"/>
                </a:lnTo>
                <a:lnTo>
                  <a:pt x="43817" y="285101"/>
                </a:lnTo>
                <a:lnTo>
                  <a:pt x="140052" y="188865"/>
                </a:lnTo>
                <a:lnTo>
                  <a:pt x="237677" y="188865"/>
                </a:lnTo>
                <a:lnTo>
                  <a:pt x="188865" y="140053"/>
                </a:lnTo>
                <a:lnTo>
                  <a:pt x="232682" y="96235"/>
                </a:lnTo>
                <a:lnTo>
                  <a:pt x="145047" y="96235"/>
                </a:lnTo>
                <a:lnTo>
                  <a:pt x="48812" y="0"/>
                </a:lnTo>
                <a:close/>
              </a:path>
              <a:path w="285115" h="285114">
                <a:moveTo>
                  <a:pt x="237677" y="188865"/>
                </a:moveTo>
                <a:lnTo>
                  <a:pt x="140052" y="188865"/>
                </a:lnTo>
                <a:lnTo>
                  <a:pt x="236288" y="285101"/>
                </a:lnTo>
                <a:lnTo>
                  <a:pt x="285100" y="236288"/>
                </a:lnTo>
                <a:lnTo>
                  <a:pt x="237677" y="188865"/>
                </a:lnTo>
                <a:close/>
              </a:path>
              <a:path w="285115" h="285114">
                <a:moveTo>
                  <a:pt x="241283" y="0"/>
                </a:moveTo>
                <a:lnTo>
                  <a:pt x="145047" y="96235"/>
                </a:lnTo>
                <a:lnTo>
                  <a:pt x="232682" y="96235"/>
                </a:lnTo>
                <a:lnTo>
                  <a:pt x="285100" y="43817"/>
                </a:lnTo>
                <a:lnTo>
                  <a:pt x="241283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87802" y="4117793"/>
            <a:ext cx="285115" cy="285115"/>
          </a:xfrm>
          <a:custGeom>
            <a:avLst/>
            <a:gdLst/>
            <a:ahLst/>
            <a:cxnLst/>
            <a:rect l="l" t="t" r="r" b="b"/>
            <a:pathLst>
              <a:path w="285114" h="285114">
                <a:moveTo>
                  <a:pt x="48812" y="0"/>
                </a:moveTo>
                <a:lnTo>
                  <a:pt x="0" y="48812"/>
                </a:lnTo>
                <a:lnTo>
                  <a:pt x="96235" y="145047"/>
                </a:lnTo>
                <a:lnTo>
                  <a:pt x="0" y="241283"/>
                </a:lnTo>
                <a:lnTo>
                  <a:pt x="43816" y="285101"/>
                </a:lnTo>
                <a:lnTo>
                  <a:pt x="140051" y="188865"/>
                </a:lnTo>
                <a:lnTo>
                  <a:pt x="237676" y="188865"/>
                </a:lnTo>
                <a:lnTo>
                  <a:pt x="188864" y="140053"/>
                </a:lnTo>
                <a:lnTo>
                  <a:pt x="232681" y="96235"/>
                </a:lnTo>
                <a:lnTo>
                  <a:pt x="145046" y="96235"/>
                </a:lnTo>
                <a:lnTo>
                  <a:pt x="48812" y="0"/>
                </a:lnTo>
                <a:close/>
              </a:path>
              <a:path w="285114" h="285114">
                <a:moveTo>
                  <a:pt x="237676" y="188865"/>
                </a:moveTo>
                <a:lnTo>
                  <a:pt x="140051" y="188865"/>
                </a:lnTo>
                <a:lnTo>
                  <a:pt x="236287" y="285101"/>
                </a:lnTo>
                <a:lnTo>
                  <a:pt x="285099" y="236288"/>
                </a:lnTo>
                <a:lnTo>
                  <a:pt x="237676" y="188865"/>
                </a:lnTo>
                <a:close/>
              </a:path>
              <a:path w="285114" h="285114">
                <a:moveTo>
                  <a:pt x="241282" y="0"/>
                </a:moveTo>
                <a:lnTo>
                  <a:pt x="145046" y="96235"/>
                </a:lnTo>
                <a:lnTo>
                  <a:pt x="232681" y="96235"/>
                </a:lnTo>
                <a:lnTo>
                  <a:pt x="285099" y="43817"/>
                </a:lnTo>
                <a:lnTo>
                  <a:pt x="241282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87802" y="5301496"/>
            <a:ext cx="285115" cy="285115"/>
          </a:xfrm>
          <a:custGeom>
            <a:avLst/>
            <a:gdLst/>
            <a:ahLst/>
            <a:cxnLst/>
            <a:rect l="l" t="t" r="r" b="b"/>
            <a:pathLst>
              <a:path w="285114" h="285114">
                <a:moveTo>
                  <a:pt x="48812" y="0"/>
                </a:moveTo>
                <a:lnTo>
                  <a:pt x="0" y="48812"/>
                </a:lnTo>
                <a:lnTo>
                  <a:pt x="96235" y="145047"/>
                </a:lnTo>
                <a:lnTo>
                  <a:pt x="0" y="241283"/>
                </a:lnTo>
                <a:lnTo>
                  <a:pt x="43816" y="285101"/>
                </a:lnTo>
                <a:lnTo>
                  <a:pt x="140051" y="188865"/>
                </a:lnTo>
                <a:lnTo>
                  <a:pt x="237676" y="188865"/>
                </a:lnTo>
                <a:lnTo>
                  <a:pt x="188864" y="140053"/>
                </a:lnTo>
                <a:lnTo>
                  <a:pt x="232681" y="96235"/>
                </a:lnTo>
                <a:lnTo>
                  <a:pt x="145046" y="96235"/>
                </a:lnTo>
                <a:lnTo>
                  <a:pt x="48812" y="0"/>
                </a:lnTo>
                <a:close/>
              </a:path>
              <a:path w="285114" h="285114">
                <a:moveTo>
                  <a:pt x="237676" y="188865"/>
                </a:moveTo>
                <a:lnTo>
                  <a:pt x="140051" y="188865"/>
                </a:lnTo>
                <a:lnTo>
                  <a:pt x="236287" y="285101"/>
                </a:lnTo>
                <a:lnTo>
                  <a:pt x="285099" y="236288"/>
                </a:lnTo>
                <a:lnTo>
                  <a:pt x="237676" y="188865"/>
                </a:lnTo>
                <a:close/>
              </a:path>
              <a:path w="285114" h="285114">
                <a:moveTo>
                  <a:pt x="241282" y="0"/>
                </a:moveTo>
                <a:lnTo>
                  <a:pt x="145046" y="96235"/>
                </a:lnTo>
                <a:lnTo>
                  <a:pt x="232681" y="96235"/>
                </a:lnTo>
                <a:lnTo>
                  <a:pt x="285099" y="43817"/>
                </a:lnTo>
                <a:lnTo>
                  <a:pt x="241282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41890" y="5301496"/>
            <a:ext cx="285115" cy="285115"/>
          </a:xfrm>
          <a:custGeom>
            <a:avLst/>
            <a:gdLst/>
            <a:ahLst/>
            <a:cxnLst/>
            <a:rect l="l" t="t" r="r" b="b"/>
            <a:pathLst>
              <a:path w="285114" h="285114">
                <a:moveTo>
                  <a:pt x="48812" y="0"/>
                </a:moveTo>
                <a:lnTo>
                  <a:pt x="0" y="48812"/>
                </a:lnTo>
                <a:lnTo>
                  <a:pt x="96235" y="145047"/>
                </a:lnTo>
                <a:lnTo>
                  <a:pt x="0" y="241283"/>
                </a:lnTo>
                <a:lnTo>
                  <a:pt x="43817" y="285101"/>
                </a:lnTo>
                <a:lnTo>
                  <a:pt x="140053" y="188865"/>
                </a:lnTo>
                <a:lnTo>
                  <a:pt x="237677" y="188865"/>
                </a:lnTo>
                <a:lnTo>
                  <a:pt x="188865" y="140053"/>
                </a:lnTo>
                <a:lnTo>
                  <a:pt x="232682" y="96235"/>
                </a:lnTo>
                <a:lnTo>
                  <a:pt x="145047" y="96235"/>
                </a:lnTo>
                <a:lnTo>
                  <a:pt x="48812" y="0"/>
                </a:lnTo>
                <a:close/>
              </a:path>
              <a:path w="285114" h="285114">
                <a:moveTo>
                  <a:pt x="237677" y="188865"/>
                </a:moveTo>
                <a:lnTo>
                  <a:pt x="140053" y="188865"/>
                </a:lnTo>
                <a:lnTo>
                  <a:pt x="236288" y="285101"/>
                </a:lnTo>
                <a:lnTo>
                  <a:pt x="285099" y="236288"/>
                </a:lnTo>
                <a:lnTo>
                  <a:pt x="237677" y="188865"/>
                </a:lnTo>
                <a:close/>
              </a:path>
              <a:path w="285114" h="285114">
                <a:moveTo>
                  <a:pt x="241283" y="0"/>
                </a:moveTo>
                <a:lnTo>
                  <a:pt x="145047" y="96235"/>
                </a:lnTo>
                <a:lnTo>
                  <a:pt x="232682" y="96235"/>
                </a:lnTo>
                <a:lnTo>
                  <a:pt x="285099" y="43817"/>
                </a:lnTo>
                <a:lnTo>
                  <a:pt x="241283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006281" y="1621536"/>
            <a:ext cx="5979795" cy="4565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lang="en-US" sz="2900" spc="-6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900" spc="-25" dirty="0">
                <a:solidFill>
                  <a:srgbClr val="0000FF"/>
                </a:solidFill>
                <a:latin typeface="Arial"/>
                <a:cs typeface="Arial"/>
              </a:rPr>
              <a:t>nterpretation</a:t>
            </a:r>
            <a:r>
              <a:rPr lang="en-US" sz="2900" spc="-25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2900" spc="-25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endParaRPr sz="2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 dirty="0">
              <a:latin typeface="Arial"/>
              <a:cs typeface="Arial"/>
            </a:endParaRPr>
          </a:p>
          <a:p>
            <a:pPr marL="50800" marR="17780">
              <a:lnSpc>
                <a:spcPct val="100699"/>
              </a:lnSpc>
              <a:spcBef>
                <a:spcPts val="5"/>
              </a:spcBef>
            </a:pPr>
            <a:r>
              <a:rPr lang="en-US" sz="2900" spc="-60" dirty="0">
                <a:solidFill>
                  <a:srgbClr val="0000FF"/>
                </a:solidFill>
                <a:latin typeface="Arial"/>
                <a:cs typeface="Arial"/>
              </a:rPr>
              <a:t>#1: Can’t reply on any one feature. Spread out the weights, similar to L2 regularization.</a:t>
            </a:r>
          </a:p>
          <a:p>
            <a:pPr marL="50800" marR="17780">
              <a:lnSpc>
                <a:spcPct val="100699"/>
              </a:lnSpc>
              <a:spcBef>
                <a:spcPts val="5"/>
              </a:spcBef>
            </a:pPr>
            <a:endParaRPr lang="en-US" sz="2900" spc="-60" dirty="0">
              <a:solidFill>
                <a:srgbClr val="0000FF"/>
              </a:solidFill>
              <a:latin typeface="Arial"/>
              <a:cs typeface="Arial"/>
            </a:endParaRPr>
          </a:p>
          <a:p>
            <a:pPr marL="50800" marR="17780">
              <a:lnSpc>
                <a:spcPct val="100699"/>
              </a:lnSpc>
              <a:spcBef>
                <a:spcPts val="5"/>
              </a:spcBef>
            </a:pPr>
            <a:r>
              <a:rPr lang="en-US" sz="2900" spc="-60" dirty="0">
                <a:solidFill>
                  <a:srgbClr val="0000FF"/>
                </a:solidFill>
                <a:latin typeface="Arial"/>
                <a:cs typeface="Arial"/>
              </a:rPr>
              <a:t>#2: </a:t>
            </a:r>
            <a:r>
              <a:rPr sz="2900" spc="-60" dirty="0">
                <a:solidFill>
                  <a:srgbClr val="0000FF"/>
                </a:solidFill>
                <a:latin typeface="Arial"/>
                <a:cs typeface="Arial"/>
              </a:rPr>
              <a:t>Dropout </a:t>
            </a:r>
            <a:r>
              <a:rPr sz="2900" spc="-145" dirty="0">
                <a:solidFill>
                  <a:srgbClr val="0000FF"/>
                </a:solidFill>
                <a:latin typeface="Arial"/>
                <a:cs typeface="Arial"/>
              </a:rPr>
              <a:t>is </a:t>
            </a:r>
            <a:r>
              <a:rPr sz="2900" spc="-50" dirty="0">
                <a:solidFill>
                  <a:srgbClr val="0000FF"/>
                </a:solidFill>
                <a:latin typeface="Arial"/>
                <a:cs typeface="Arial"/>
              </a:rPr>
              <a:t>training </a:t>
            </a:r>
            <a:r>
              <a:rPr sz="2900" spc="-225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900" spc="-125" dirty="0">
                <a:solidFill>
                  <a:srgbClr val="0000FF"/>
                </a:solidFill>
                <a:latin typeface="Arial"/>
                <a:cs typeface="Arial"/>
              </a:rPr>
              <a:t>large </a:t>
            </a:r>
            <a:r>
              <a:rPr sz="2900" b="1" spc="-195" dirty="0">
                <a:solidFill>
                  <a:srgbClr val="0000FF"/>
                </a:solidFill>
                <a:latin typeface="Arial"/>
                <a:cs typeface="Arial"/>
              </a:rPr>
              <a:t>ensemble </a:t>
            </a:r>
            <a:r>
              <a:rPr sz="2900" spc="15" dirty="0">
                <a:solidFill>
                  <a:srgbClr val="0000FF"/>
                </a:solidFill>
                <a:latin typeface="Arial"/>
                <a:cs typeface="Arial"/>
              </a:rPr>
              <a:t>of  </a:t>
            </a:r>
            <a:r>
              <a:rPr sz="2900" spc="-114" dirty="0">
                <a:solidFill>
                  <a:srgbClr val="0000FF"/>
                </a:solidFill>
                <a:latin typeface="Arial"/>
                <a:cs typeface="Arial"/>
              </a:rPr>
              <a:t>models </a:t>
            </a:r>
            <a:r>
              <a:rPr sz="2900" spc="-15" dirty="0">
                <a:solidFill>
                  <a:srgbClr val="0000FF"/>
                </a:solidFill>
                <a:latin typeface="Arial"/>
                <a:cs typeface="Arial"/>
              </a:rPr>
              <a:t>(that </a:t>
            </a:r>
            <a:r>
              <a:rPr sz="2900" spc="-150" dirty="0">
                <a:solidFill>
                  <a:srgbClr val="0000FF"/>
                </a:solidFill>
                <a:latin typeface="Arial"/>
                <a:cs typeface="Arial"/>
              </a:rPr>
              <a:t>share</a:t>
            </a:r>
            <a:r>
              <a:rPr sz="2900" spc="-2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900" spc="-105" dirty="0">
                <a:solidFill>
                  <a:srgbClr val="0000FF"/>
                </a:solidFill>
                <a:latin typeface="Arial"/>
                <a:cs typeface="Arial"/>
              </a:rPr>
              <a:t>parameters).</a:t>
            </a:r>
            <a:endParaRPr sz="2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1722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5E5B7381-B8FA-4C45-B5CC-44400162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281"/>
            <a:ext cx="12192000" cy="60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0BE4BF6-DD69-5E4E-963C-3F4D931E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725"/>
            <a:ext cx="12192000" cy="612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09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C8F63B8-6EC0-E645-A7D9-87EA02EFD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294"/>
            <a:ext cx="12192000" cy="617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8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last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Backward Propagation (Backpropagation)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0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32739"/>
            <a:ext cx="709700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>
                <a:latin typeface="Arial"/>
                <a:cs typeface="Arial"/>
              </a:rPr>
              <a:t>Where you do the</a:t>
            </a:r>
            <a:r>
              <a:rPr sz="4000" spc="-235" dirty="0">
                <a:latin typeface="Arial"/>
                <a:cs typeface="Arial"/>
              </a:rPr>
              <a:t> </a:t>
            </a:r>
            <a:r>
              <a:rPr sz="4000" spc="-130" dirty="0">
                <a:latin typeface="Arial"/>
                <a:cs typeface="Arial"/>
              </a:rPr>
              <a:t>Dropout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41" name="Picture 40" descr="Diagram, schematic&#10;&#10;Description automatically generated">
            <a:extLst>
              <a:ext uri="{FF2B5EF4-FFF2-40B4-BE49-F238E27FC236}">
                <a16:creationId xmlns:a16="http://schemas.microsoft.com/office/drawing/2014/main" id="{9A5B80CD-8FB1-0442-B2F2-5103BCE82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25" y="1202795"/>
            <a:ext cx="7813257" cy="4574180"/>
          </a:xfrm>
          <a:prstGeom prst="rect">
            <a:avLst/>
          </a:prstGeom>
        </p:spPr>
      </p:pic>
      <p:sp>
        <p:nvSpPr>
          <p:cNvPr id="42" name="object 7">
            <a:extLst>
              <a:ext uri="{FF2B5EF4-FFF2-40B4-BE49-F238E27FC236}">
                <a16:creationId xmlns:a16="http://schemas.microsoft.com/office/drawing/2014/main" id="{2A87C565-0AF0-6B48-81AB-7A2533C44A8F}"/>
              </a:ext>
            </a:extLst>
          </p:cNvPr>
          <p:cNvSpPr txBox="1"/>
          <p:nvPr/>
        </p:nvSpPr>
        <p:spPr>
          <a:xfrm>
            <a:off x="4652224" y="5838604"/>
            <a:ext cx="575384" cy="36009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lang="en-US" sz="2400" spc="-150" dirty="0">
                <a:solidFill>
                  <a:srgbClr val="FF0000"/>
                </a:solidFill>
                <a:latin typeface="Arial"/>
                <a:cs typeface="Arial"/>
              </a:rPr>
              <a:t>0.5</a:t>
            </a:r>
            <a:endParaRPr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4" name="object 7">
            <a:extLst>
              <a:ext uri="{FF2B5EF4-FFF2-40B4-BE49-F238E27FC236}">
                <a16:creationId xmlns:a16="http://schemas.microsoft.com/office/drawing/2014/main" id="{ED923AFF-5A3B-A74A-A3F5-C8CC7F85D0BF}"/>
              </a:ext>
            </a:extLst>
          </p:cNvPr>
          <p:cNvSpPr txBox="1"/>
          <p:nvPr/>
        </p:nvSpPr>
        <p:spPr>
          <a:xfrm>
            <a:off x="5477484" y="5838603"/>
            <a:ext cx="575384" cy="36009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lang="en-US" sz="2400" spc="-150" dirty="0">
                <a:solidFill>
                  <a:srgbClr val="FF0000"/>
                </a:solidFill>
                <a:latin typeface="Arial"/>
                <a:cs typeface="Arial"/>
              </a:rPr>
              <a:t>0.5</a:t>
            </a:r>
            <a:endParaRPr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5" name="object 7">
            <a:extLst>
              <a:ext uri="{FF2B5EF4-FFF2-40B4-BE49-F238E27FC236}">
                <a16:creationId xmlns:a16="http://schemas.microsoft.com/office/drawing/2014/main" id="{0B1B2069-C289-604A-948C-FF9953978C66}"/>
              </a:ext>
            </a:extLst>
          </p:cNvPr>
          <p:cNvSpPr txBox="1"/>
          <p:nvPr/>
        </p:nvSpPr>
        <p:spPr>
          <a:xfrm>
            <a:off x="6539959" y="4222589"/>
            <a:ext cx="575384" cy="36009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lang="en-US" sz="2400" spc="-150" dirty="0">
                <a:solidFill>
                  <a:srgbClr val="FF0000"/>
                </a:solidFill>
                <a:latin typeface="Arial"/>
                <a:cs typeface="Arial"/>
              </a:rPr>
              <a:t>0.8</a:t>
            </a:r>
            <a:endParaRPr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6" name="object 7">
            <a:extLst>
              <a:ext uri="{FF2B5EF4-FFF2-40B4-BE49-F238E27FC236}">
                <a16:creationId xmlns:a16="http://schemas.microsoft.com/office/drawing/2014/main" id="{C2B75B4B-2B84-144E-A607-611AD63475B5}"/>
              </a:ext>
            </a:extLst>
          </p:cNvPr>
          <p:cNvSpPr txBox="1"/>
          <p:nvPr/>
        </p:nvSpPr>
        <p:spPr>
          <a:xfrm>
            <a:off x="7438556" y="3862490"/>
            <a:ext cx="575384" cy="36009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lang="en-US" sz="2400" spc="-150" dirty="0">
                <a:solidFill>
                  <a:srgbClr val="FF0000"/>
                </a:solidFill>
                <a:latin typeface="Arial"/>
                <a:cs typeface="Arial"/>
              </a:rPr>
              <a:t>1.0</a:t>
            </a:r>
            <a:endParaRPr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7" name="object 7">
            <a:extLst>
              <a:ext uri="{FF2B5EF4-FFF2-40B4-BE49-F238E27FC236}">
                <a16:creationId xmlns:a16="http://schemas.microsoft.com/office/drawing/2014/main" id="{4FC8A8FE-FD96-5A41-9028-D1D8EB22930E}"/>
              </a:ext>
            </a:extLst>
          </p:cNvPr>
          <p:cNvSpPr txBox="1"/>
          <p:nvPr/>
        </p:nvSpPr>
        <p:spPr>
          <a:xfrm>
            <a:off x="8337153" y="3525021"/>
            <a:ext cx="575384" cy="36009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lang="en-US" sz="2400" spc="-150" dirty="0">
                <a:solidFill>
                  <a:srgbClr val="FF0000"/>
                </a:solidFill>
                <a:latin typeface="Arial"/>
                <a:cs typeface="Arial"/>
              </a:rPr>
              <a:t>1.0</a:t>
            </a:r>
            <a:endParaRPr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2246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6050"/>
            <a:ext cx="958140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>
                <a:latin typeface="Arial"/>
                <a:cs typeface="Arial"/>
              </a:rPr>
              <a:t>Where you do the</a:t>
            </a:r>
            <a:r>
              <a:rPr lang="en-US" sz="4000" spc="-235" dirty="0">
                <a:latin typeface="Arial"/>
                <a:cs typeface="Arial"/>
              </a:rPr>
              <a:t> </a:t>
            </a:r>
            <a:r>
              <a:rPr lang="en-US" sz="4000" spc="-130" dirty="0">
                <a:latin typeface="Arial"/>
                <a:cs typeface="Arial"/>
              </a:rPr>
              <a:t>Dropout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58055" y="4852415"/>
            <a:ext cx="1163320" cy="0"/>
          </a:xfrm>
          <a:custGeom>
            <a:avLst/>
            <a:gdLst/>
            <a:ahLst/>
            <a:cxnLst/>
            <a:rect l="l" t="t" r="r" b="b"/>
            <a:pathLst>
              <a:path w="1163320">
                <a:moveTo>
                  <a:pt x="0" y="0"/>
                </a:moveTo>
                <a:lnTo>
                  <a:pt x="116277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9686" y="4852415"/>
            <a:ext cx="2851150" cy="0"/>
          </a:xfrm>
          <a:custGeom>
            <a:avLst/>
            <a:gdLst/>
            <a:ahLst/>
            <a:cxnLst/>
            <a:rect l="l" t="t" r="r" b="b"/>
            <a:pathLst>
              <a:path w="2851150">
                <a:moveTo>
                  <a:pt x="0" y="0"/>
                </a:moveTo>
                <a:lnTo>
                  <a:pt x="285069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8055" y="4532375"/>
            <a:ext cx="1163320" cy="0"/>
          </a:xfrm>
          <a:custGeom>
            <a:avLst/>
            <a:gdLst/>
            <a:ahLst/>
            <a:cxnLst/>
            <a:rect l="l" t="t" r="r" b="b"/>
            <a:pathLst>
              <a:path w="1163320">
                <a:moveTo>
                  <a:pt x="0" y="0"/>
                </a:moveTo>
                <a:lnTo>
                  <a:pt x="116277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9686" y="4532375"/>
            <a:ext cx="3094990" cy="0"/>
          </a:xfrm>
          <a:custGeom>
            <a:avLst/>
            <a:gdLst/>
            <a:ahLst/>
            <a:cxnLst/>
            <a:rect l="l" t="t" r="r" b="b"/>
            <a:pathLst>
              <a:path w="3094990">
                <a:moveTo>
                  <a:pt x="0" y="0"/>
                </a:moveTo>
                <a:lnTo>
                  <a:pt x="309453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58055" y="4212335"/>
            <a:ext cx="1163320" cy="0"/>
          </a:xfrm>
          <a:custGeom>
            <a:avLst/>
            <a:gdLst/>
            <a:ahLst/>
            <a:cxnLst/>
            <a:rect l="l" t="t" r="r" b="b"/>
            <a:pathLst>
              <a:path w="1163320">
                <a:moveTo>
                  <a:pt x="0" y="0"/>
                </a:moveTo>
                <a:lnTo>
                  <a:pt x="116277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9686" y="4212335"/>
            <a:ext cx="3094990" cy="0"/>
          </a:xfrm>
          <a:custGeom>
            <a:avLst/>
            <a:gdLst/>
            <a:ahLst/>
            <a:cxnLst/>
            <a:rect l="l" t="t" r="r" b="b"/>
            <a:pathLst>
              <a:path w="3094990">
                <a:moveTo>
                  <a:pt x="0" y="0"/>
                </a:moveTo>
                <a:lnTo>
                  <a:pt x="309453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58055" y="3892295"/>
            <a:ext cx="1163320" cy="0"/>
          </a:xfrm>
          <a:custGeom>
            <a:avLst/>
            <a:gdLst/>
            <a:ahLst/>
            <a:cxnLst/>
            <a:rect l="l" t="t" r="r" b="b"/>
            <a:pathLst>
              <a:path w="1163320">
                <a:moveTo>
                  <a:pt x="0" y="0"/>
                </a:moveTo>
                <a:lnTo>
                  <a:pt x="116277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9686" y="3892295"/>
            <a:ext cx="3094990" cy="0"/>
          </a:xfrm>
          <a:custGeom>
            <a:avLst/>
            <a:gdLst/>
            <a:ahLst/>
            <a:cxnLst/>
            <a:rect l="l" t="t" r="r" b="b"/>
            <a:pathLst>
              <a:path w="3094990">
                <a:moveTo>
                  <a:pt x="0" y="0"/>
                </a:moveTo>
                <a:lnTo>
                  <a:pt x="309453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58055" y="3572255"/>
            <a:ext cx="1163320" cy="0"/>
          </a:xfrm>
          <a:custGeom>
            <a:avLst/>
            <a:gdLst/>
            <a:ahLst/>
            <a:cxnLst/>
            <a:rect l="l" t="t" r="r" b="b"/>
            <a:pathLst>
              <a:path w="1163320">
                <a:moveTo>
                  <a:pt x="0" y="0"/>
                </a:moveTo>
                <a:lnTo>
                  <a:pt x="116277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9686" y="3572255"/>
            <a:ext cx="3094990" cy="0"/>
          </a:xfrm>
          <a:custGeom>
            <a:avLst/>
            <a:gdLst/>
            <a:ahLst/>
            <a:cxnLst/>
            <a:rect l="l" t="t" r="r" b="b"/>
            <a:pathLst>
              <a:path w="3094990">
                <a:moveTo>
                  <a:pt x="0" y="0"/>
                </a:moveTo>
                <a:lnTo>
                  <a:pt x="309453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9686" y="3253756"/>
            <a:ext cx="4501515" cy="0"/>
          </a:xfrm>
          <a:custGeom>
            <a:avLst/>
            <a:gdLst/>
            <a:ahLst/>
            <a:cxnLst/>
            <a:rect l="l" t="t" r="r" b="b"/>
            <a:pathLst>
              <a:path w="4501515">
                <a:moveTo>
                  <a:pt x="0" y="0"/>
                </a:moveTo>
                <a:lnTo>
                  <a:pt x="450114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81783" y="5163311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6096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45664" y="5161788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9143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06495" y="5164835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31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0376" y="4568952"/>
            <a:ext cx="243840" cy="597535"/>
          </a:xfrm>
          <a:custGeom>
            <a:avLst/>
            <a:gdLst/>
            <a:ahLst/>
            <a:cxnLst/>
            <a:rect l="l" t="t" r="r" b="b"/>
            <a:pathLst>
              <a:path w="243839" h="597535">
                <a:moveTo>
                  <a:pt x="243839" y="0"/>
                </a:moveTo>
                <a:lnTo>
                  <a:pt x="0" y="0"/>
                </a:lnTo>
                <a:lnTo>
                  <a:pt x="0" y="597408"/>
                </a:lnTo>
                <a:lnTo>
                  <a:pt x="243839" y="597408"/>
                </a:lnTo>
                <a:lnTo>
                  <a:pt x="243839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31208" y="4904232"/>
            <a:ext cx="247015" cy="262255"/>
          </a:xfrm>
          <a:custGeom>
            <a:avLst/>
            <a:gdLst/>
            <a:ahLst/>
            <a:cxnLst/>
            <a:rect l="l" t="t" r="r" b="b"/>
            <a:pathLst>
              <a:path w="247014" h="262254">
                <a:moveTo>
                  <a:pt x="246887" y="0"/>
                </a:moveTo>
                <a:lnTo>
                  <a:pt x="0" y="0"/>
                </a:lnTo>
                <a:lnTo>
                  <a:pt x="0" y="262128"/>
                </a:lnTo>
                <a:lnTo>
                  <a:pt x="246887" y="262128"/>
                </a:lnTo>
                <a:lnTo>
                  <a:pt x="24688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95088" y="5135879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6096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25623" y="5161788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9143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89504" y="5077967"/>
            <a:ext cx="243840" cy="88900"/>
          </a:xfrm>
          <a:custGeom>
            <a:avLst/>
            <a:gdLst/>
            <a:ahLst/>
            <a:cxnLst/>
            <a:rect l="l" t="t" r="r" b="b"/>
            <a:pathLst>
              <a:path w="243839" h="88900">
                <a:moveTo>
                  <a:pt x="243839" y="0"/>
                </a:moveTo>
                <a:lnTo>
                  <a:pt x="0" y="0"/>
                </a:lnTo>
                <a:lnTo>
                  <a:pt x="0" y="88391"/>
                </a:lnTo>
                <a:lnTo>
                  <a:pt x="243839" y="88391"/>
                </a:lnTo>
                <a:lnTo>
                  <a:pt x="243839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50335" y="5059679"/>
            <a:ext cx="247015" cy="106680"/>
          </a:xfrm>
          <a:custGeom>
            <a:avLst/>
            <a:gdLst/>
            <a:ahLst/>
            <a:cxnLst/>
            <a:rect l="l" t="t" r="r" b="b"/>
            <a:pathLst>
              <a:path w="247014" h="106679">
                <a:moveTo>
                  <a:pt x="246887" y="0"/>
                </a:moveTo>
                <a:lnTo>
                  <a:pt x="0" y="0"/>
                </a:lnTo>
                <a:lnTo>
                  <a:pt x="0" y="106680"/>
                </a:lnTo>
                <a:lnTo>
                  <a:pt x="246887" y="106680"/>
                </a:lnTo>
                <a:lnTo>
                  <a:pt x="246887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14215" y="3529584"/>
            <a:ext cx="243840" cy="1637030"/>
          </a:xfrm>
          <a:custGeom>
            <a:avLst/>
            <a:gdLst/>
            <a:ahLst/>
            <a:cxnLst/>
            <a:rect l="l" t="t" r="r" b="b"/>
            <a:pathLst>
              <a:path w="243839" h="1637029">
                <a:moveTo>
                  <a:pt x="243839" y="0"/>
                </a:moveTo>
                <a:lnTo>
                  <a:pt x="0" y="0"/>
                </a:lnTo>
                <a:lnTo>
                  <a:pt x="0" y="1636776"/>
                </a:lnTo>
                <a:lnTo>
                  <a:pt x="243839" y="1636776"/>
                </a:lnTo>
                <a:lnTo>
                  <a:pt x="243839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8096" y="4904232"/>
            <a:ext cx="243840" cy="262255"/>
          </a:xfrm>
          <a:custGeom>
            <a:avLst/>
            <a:gdLst/>
            <a:ahLst/>
            <a:cxnLst/>
            <a:rect l="l" t="t" r="r" b="b"/>
            <a:pathLst>
              <a:path w="243839" h="262254">
                <a:moveTo>
                  <a:pt x="243839" y="0"/>
                </a:moveTo>
                <a:lnTo>
                  <a:pt x="0" y="0"/>
                </a:lnTo>
                <a:lnTo>
                  <a:pt x="0" y="262128"/>
                </a:lnTo>
                <a:lnTo>
                  <a:pt x="243839" y="262128"/>
                </a:lnTo>
                <a:lnTo>
                  <a:pt x="243839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38928" y="5135879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6096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9686" y="5171395"/>
            <a:ext cx="4501515" cy="0"/>
          </a:xfrm>
          <a:custGeom>
            <a:avLst/>
            <a:gdLst/>
            <a:ahLst/>
            <a:cxnLst/>
            <a:rect l="l" t="t" r="r" b="b"/>
            <a:pathLst>
              <a:path w="4501515">
                <a:moveTo>
                  <a:pt x="0" y="0"/>
                </a:moveTo>
                <a:lnTo>
                  <a:pt x="4501147" y="1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02848" y="3152140"/>
            <a:ext cx="412115" cy="2098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160" algn="r">
              <a:lnSpc>
                <a:spcPct val="100000"/>
              </a:lnSpc>
              <a:spcBef>
                <a:spcPts val="100"/>
              </a:spcBef>
            </a:pPr>
            <a:r>
              <a:rPr sz="1000" spc="-60" dirty="0">
                <a:solidFill>
                  <a:srgbClr val="595959"/>
                </a:solidFill>
                <a:latin typeface="Arial"/>
                <a:cs typeface="Arial"/>
              </a:rPr>
              <a:t>120000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R="10160" algn="r">
              <a:lnSpc>
                <a:spcPct val="100000"/>
              </a:lnSpc>
            </a:pPr>
            <a:r>
              <a:rPr sz="1000" spc="-60" dirty="0">
                <a:solidFill>
                  <a:srgbClr val="595959"/>
                </a:solidFill>
                <a:latin typeface="Arial"/>
                <a:cs typeface="Arial"/>
              </a:rPr>
              <a:t>100000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R="8890" algn="r">
              <a:lnSpc>
                <a:spcPct val="100000"/>
              </a:lnSpc>
            </a:pPr>
            <a:r>
              <a:rPr sz="1000" spc="-60" dirty="0">
                <a:solidFill>
                  <a:srgbClr val="595959"/>
                </a:solidFill>
                <a:latin typeface="Arial"/>
                <a:cs typeface="Arial"/>
              </a:rPr>
              <a:t>80000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R="8890" algn="r">
              <a:lnSpc>
                <a:spcPct val="100000"/>
              </a:lnSpc>
            </a:pPr>
            <a:r>
              <a:rPr sz="1000" spc="-60" dirty="0">
                <a:solidFill>
                  <a:srgbClr val="595959"/>
                </a:solidFill>
                <a:latin typeface="Arial"/>
                <a:cs typeface="Arial"/>
              </a:rPr>
              <a:t>60000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R="8890" algn="r">
              <a:lnSpc>
                <a:spcPct val="100000"/>
              </a:lnSpc>
            </a:pPr>
            <a:r>
              <a:rPr sz="1000" spc="-60" dirty="0">
                <a:solidFill>
                  <a:srgbClr val="595959"/>
                </a:solidFill>
                <a:latin typeface="Arial"/>
                <a:cs typeface="Arial"/>
              </a:rPr>
              <a:t>40000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R="8890" algn="r">
              <a:lnSpc>
                <a:spcPct val="100000"/>
              </a:lnSpc>
            </a:pPr>
            <a:r>
              <a:rPr sz="1000" spc="-60" dirty="0">
                <a:solidFill>
                  <a:srgbClr val="595959"/>
                </a:solidFill>
                <a:latin typeface="Arial"/>
                <a:cs typeface="Arial"/>
              </a:rPr>
              <a:t>20000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R="5715" algn="r">
              <a:lnSpc>
                <a:spcPct val="100000"/>
              </a:lnSpc>
            </a:pP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76049" y="5273547"/>
            <a:ext cx="1406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4675" algn="l"/>
                <a:tab pos="1137920" algn="l"/>
              </a:tabLst>
            </a:pPr>
            <a:r>
              <a:rPr sz="1600" spc="-20" dirty="0">
                <a:solidFill>
                  <a:srgbClr val="595959"/>
                </a:solidFill>
                <a:latin typeface="Arial"/>
                <a:cs typeface="Arial"/>
              </a:rPr>
              <a:t>f</a:t>
            </a:r>
            <a:r>
              <a:rPr sz="1600" spc="-35" dirty="0">
                <a:solidFill>
                  <a:srgbClr val="595959"/>
                </a:solidFill>
                <a:latin typeface="Arial"/>
                <a:cs typeface="Arial"/>
              </a:rPr>
              <a:t>c</a:t>
            </a:r>
            <a:r>
              <a:rPr sz="1600" spc="-80" dirty="0">
                <a:solidFill>
                  <a:srgbClr val="595959"/>
                </a:solidFill>
                <a:latin typeface="Arial"/>
                <a:cs typeface="Arial"/>
              </a:rPr>
              <a:t>6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	</a:t>
            </a:r>
            <a:r>
              <a:rPr sz="1600" spc="-20" dirty="0">
                <a:solidFill>
                  <a:srgbClr val="595959"/>
                </a:solidFill>
                <a:latin typeface="Arial"/>
                <a:cs typeface="Arial"/>
              </a:rPr>
              <a:t>f</a:t>
            </a:r>
            <a:r>
              <a:rPr sz="1600" spc="-35" dirty="0">
                <a:solidFill>
                  <a:srgbClr val="595959"/>
                </a:solidFill>
                <a:latin typeface="Arial"/>
                <a:cs typeface="Arial"/>
              </a:rPr>
              <a:t>c</a:t>
            </a:r>
            <a:r>
              <a:rPr sz="1600" spc="-80" dirty="0">
                <a:solidFill>
                  <a:srgbClr val="595959"/>
                </a:solidFill>
                <a:latin typeface="Arial"/>
                <a:cs typeface="Arial"/>
              </a:rPr>
              <a:t>7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	</a:t>
            </a:r>
            <a:r>
              <a:rPr sz="1600" spc="-20" dirty="0">
                <a:solidFill>
                  <a:srgbClr val="595959"/>
                </a:solidFill>
                <a:latin typeface="Arial"/>
                <a:cs typeface="Arial"/>
              </a:rPr>
              <a:t>f</a:t>
            </a:r>
            <a:r>
              <a:rPr sz="1600" spc="-35" dirty="0">
                <a:solidFill>
                  <a:srgbClr val="595959"/>
                </a:solidFill>
                <a:latin typeface="Arial"/>
                <a:cs typeface="Arial"/>
              </a:rPr>
              <a:t>c</a:t>
            </a:r>
            <a:r>
              <a:rPr sz="1600" spc="-80" dirty="0">
                <a:solidFill>
                  <a:srgbClr val="595959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20243" y="2689859"/>
            <a:ext cx="12725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35" dirty="0">
                <a:solidFill>
                  <a:srgbClr val="595959"/>
                </a:solidFill>
                <a:latin typeface="Arial"/>
                <a:cs typeface="Arial"/>
              </a:rPr>
              <a:t>(Params,</a:t>
            </a:r>
            <a:r>
              <a:rPr sz="2000" spc="-1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Arial"/>
                <a:cs typeface="Arial"/>
              </a:rPr>
              <a:t>M)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93625" y="5780528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60" h="111760">
                <a:moveTo>
                  <a:pt x="0" y="0"/>
                </a:moveTo>
                <a:lnTo>
                  <a:pt x="111586" y="0"/>
                </a:lnTo>
                <a:lnTo>
                  <a:pt x="111586" y="111585"/>
                </a:lnTo>
                <a:lnTo>
                  <a:pt x="0" y="111585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86461" y="5780528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60" h="111760">
                <a:moveTo>
                  <a:pt x="0" y="0"/>
                </a:moveTo>
                <a:lnTo>
                  <a:pt x="111586" y="0"/>
                </a:lnTo>
                <a:lnTo>
                  <a:pt x="111586" y="111585"/>
                </a:lnTo>
                <a:lnTo>
                  <a:pt x="0" y="111585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41006" y="5273547"/>
            <a:ext cx="295719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595959"/>
                </a:solidFill>
                <a:latin typeface="Arial"/>
                <a:cs typeface="Arial"/>
              </a:rPr>
              <a:t>conv1 conv2 conv3 conv4</a:t>
            </a:r>
            <a:r>
              <a:rPr sz="1600" spc="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75" dirty="0">
                <a:solidFill>
                  <a:srgbClr val="595959"/>
                </a:solidFill>
                <a:latin typeface="Arial"/>
                <a:cs typeface="Arial"/>
              </a:rPr>
              <a:t>conv5</a:t>
            </a:r>
            <a:endParaRPr sz="1600">
              <a:latin typeface="Arial"/>
              <a:cs typeface="Arial"/>
            </a:endParaRPr>
          </a:p>
          <a:p>
            <a:pPr marL="1315085">
              <a:lnSpc>
                <a:spcPct val="100000"/>
              </a:lnSpc>
              <a:spcBef>
                <a:spcPts val="1200"/>
              </a:spcBef>
              <a:tabLst>
                <a:tab pos="2307590" algn="l"/>
              </a:tabLst>
            </a:pPr>
            <a:r>
              <a:rPr sz="1600" spc="-70" dirty="0">
                <a:solidFill>
                  <a:srgbClr val="595959"/>
                </a:solidFill>
                <a:latin typeface="Arial"/>
                <a:cs typeface="Arial"/>
              </a:rPr>
              <a:t>AlexNet	</a:t>
            </a:r>
            <a:r>
              <a:rPr sz="1600" spc="-150" dirty="0">
                <a:solidFill>
                  <a:srgbClr val="595959"/>
                </a:solidFill>
                <a:latin typeface="Arial"/>
                <a:cs typeface="Arial"/>
              </a:rPr>
              <a:t>VGG-16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72569" y="1248155"/>
            <a:ext cx="4028440" cy="1467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35" dirty="0">
                <a:latin typeface="Arial"/>
                <a:cs typeface="Arial"/>
              </a:rPr>
              <a:t>Recall </a:t>
            </a:r>
            <a:r>
              <a:rPr sz="2000" spc="-85" dirty="0">
                <a:latin typeface="Arial"/>
                <a:cs typeface="Arial"/>
              </a:rPr>
              <a:t>AlexNet, </a:t>
            </a:r>
            <a:r>
              <a:rPr sz="2000" spc="-275" dirty="0">
                <a:latin typeface="Arial"/>
                <a:cs typeface="Arial"/>
              </a:rPr>
              <a:t>VGG </a:t>
            </a:r>
            <a:r>
              <a:rPr sz="2000" spc="-125" dirty="0">
                <a:latin typeface="Arial"/>
                <a:cs typeface="Arial"/>
              </a:rPr>
              <a:t>have </a:t>
            </a:r>
            <a:r>
              <a:rPr sz="2000" spc="-65" dirty="0">
                <a:latin typeface="Arial"/>
                <a:cs typeface="Arial"/>
              </a:rPr>
              <a:t>most </a:t>
            </a:r>
            <a:r>
              <a:rPr sz="2000" spc="-5" dirty="0">
                <a:latin typeface="Arial"/>
                <a:cs typeface="Arial"/>
              </a:rPr>
              <a:t>of their  </a:t>
            </a:r>
            <a:r>
              <a:rPr sz="2000" spc="-85" dirty="0">
                <a:latin typeface="Arial"/>
                <a:cs typeface="Arial"/>
              </a:rPr>
              <a:t>parameters </a:t>
            </a:r>
            <a:r>
              <a:rPr sz="2000" spc="-25" dirty="0">
                <a:latin typeface="Arial"/>
                <a:cs typeface="Arial"/>
              </a:rPr>
              <a:t>in </a:t>
            </a:r>
            <a:r>
              <a:rPr sz="2000" b="1" spc="-130" dirty="0">
                <a:latin typeface="Arial"/>
                <a:cs typeface="Arial"/>
              </a:rPr>
              <a:t>fully-connected </a:t>
            </a:r>
            <a:r>
              <a:rPr sz="2000" b="1" spc="-140" dirty="0">
                <a:latin typeface="Arial"/>
                <a:cs typeface="Arial"/>
              </a:rPr>
              <a:t>layers</a:t>
            </a:r>
            <a:r>
              <a:rPr sz="2000" spc="-140" dirty="0">
                <a:latin typeface="Arial"/>
                <a:cs typeface="Arial"/>
              </a:rPr>
              <a:t>;  </a:t>
            </a:r>
            <a:r>
              <a:rPr sz="2000" spc="-85" dirty="0">
                <a:latin typeface="Arial"/>
                <a:cs typeface="Arial"/>
              </a:rPr>
              <a:t>usually </a:t>
            </a:r>
            <a:r>
              <a:rPr sz="2000" spc="-55" dirty="0">
                <a:latin typeface="Arial"/>
                <a:cs typeface="Arial"/>
              </a:rPr>
              <a:t>Dropout </a:t>
            </a:r>
            <a:r>
              <a:rPr sz="2000" spc="-105" dirty="0">
                <a:latin typeface="Arial"/>
                <a:cs typeface="Arial"/>
              </a:rPr>
              <a:t>is </a:t>
            </a:r>
            <a:r>
              <a:rPr sz="2000" spc="-65" dirty="0">
                <a:latin typeface="Arial"/>
                <a:cs typeface="Arial"/>
              </a:rPr>
              <a:t>applied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there</a:t>
            </a:r>
            <a:endParaRPr sz="2000">
              <a:latin typeface="Arial"/>
              <a:cs typeface="Arial"/>
            </a:endParaRPr>
          </a:p>
          <a:p>
            <a:pPr marL="1115060">
              <a:lnSpc>
                <a:spcPct val="100000"/>
              </a:lnSpc>
              <a:spcBef>
                <a:spcPts val="1750"/>
              </a:spcBef>
            </a:pPr>
            <a:r>
              <a:rPr sz="2000" spc="-95" dirty="0">
                <a:solidFill>
                  <a:srgbClr val="595959"/>
                </a:solidFill>
                <a:latin typeface="Arial"/>
                <a:cs typeface="Arial"/>
              </a:rPr>
              <a:t>AlexNet </a:t>
            </a:r>
            <a:r>
              <a:rPr sz="2000" spc="-165" dirty="0">
                <a:solidFill>
                  <a:srgbClr val="595959"/>
                </a:solidFill>
                <a:latin typeface="Arial"/>
                <a:cs typeface="Arial"/>
              </a:rPr>
              <a:t>vs</a:t>
            </a:r>
            <a:r>
              <a:rPr sz="2000" spc="-1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-180" dirty="0">
                <a:solidFill>
                  <a:srgbClr val="595959"/>
                </a:solidFill>
                <a:latin typeface="Arial"/>
                <a:cs typeface="Arial"/>
              </a:rPr>
              <a:t>VGG-16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138613" y="2837179"/>
            <a:ext cx="1353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Arial"/>
                <a:cs typeface="Arial"/>
              </a:rPr>
              <a:t>Dropout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here!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215950" y="3203145"/>
            <a:ext cx="154138" cy="2521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53265" y="3218350"/>
            <a:ext cx="248285" cy="1546225"/>
          </a:xfrm>
          <a:custGeom>
            <a:avLst/>
            <a:gdLst/>
            <a:ahLst/>
            <a:cxnLst/>
            <a:rect l="l" t="t" r="r" b="b"/>
            <a:pathLst>
              <a:path w="248285" h="1546225">
                <a:moveTo>
                  <a:pt x="0" y="1425665"/>
                </a:moveTo>
                <a:lnTo>
                  <a:pt x="43061" y="1545982"/>
                </a:lnTo>
                <a:lnTo>
                  <a:pt x="104000" y="1453697"/>
                </a:lnTo>
                <a:lnTo>
                  <a:pt x="73372" y="1453697"/>
                </a:lnTo>
                <a:lnTo>
                  <a:pt x="35547" y="1449138"/>
                </a:lnTo>
                <a:lnTo>
                  <a:pt x="37827" y="1430224"/>
                </a:lnTo>
                <a:lnTo>
                  <a:pt x="0" y="1425665"/>
                </a:lnTo>
                <a:close/>
              </a:path>
              <a:path w="248285" h="1546225">
                <a:moveTo>
                  <a:pt x="37827" y="1430224"/>
                </a:moveTo>
                <a:lnTo>
                  <a:pt x="35547" y="1449138"/>
                </a:lnTo>
                <a:lnTo>
                  <a:pt x="73372" y="1453697"/>
                </a:lnTo>
                <a:lnTo>
                  <a:pt x="75652" y="1434783"/>
                </a:lnTo>
                <a:lnTo>
                  <a:pt x="37827" y="1430224"/>
                </a:lnTo>
                <a:close/>
              </a:path>
              <a:path w="248285" h="1546225">
                <a:moveTo>
                  <a:pt x="75652" y="1434783"/>
                </a:moveTo>
                <a:lnTo>
                  <a:pt x="73372" y="1453697"/>
                </a:lnTo>
                <a:lnTo>
                  <a:pt x="104000" y="1453697"/>
                </a:lnTo>
                <a:lnTo>
                  <a:pt x="113479" y="1439343"/>
                </a:lnTo>
                <a:lnTo>
                  <a:pt x="75652" y="1434783"/>
                </a:lnTo>
                <a:close/>
              </a:path>
              <a:path w="248285" h="1546225">
                <a:moveTo>
                  <a:pt x="210215" y="0"/>
                </a:moveTo>
                <a:lnTo>
                  <a:pt x="37827" y="1430224"/>
                </a:lnTo>
                <a:lnTo>
                  <a:pt x="75652" y="1434783"/>
                </a:lnTo>
                <a:lnTo>
                  <a:pt x="248041" y="4559"/>
                </a:lnTo>
                <a:lnTo>
                  <a:pt x="21021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4613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6050"/>
            <a:ext cx="708837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/>
              <a:t>Where you do the</a:t>
            </a:r>
            <a:r>
              <a:rPr lang="en-US" sz="4000" spc="-235" dirty="0"/>
              <a:t> </a:t>
            </a:r>
            <a:r>
              <a:rPr lang="en-US" sz="4000" spc="-130" dirty="0"/>
              <a:t>Dropout</a:t>
            </a:r>
            <a:endParaRPr lang="en-US" sz="4000" dirty="0"/>
          </a:p>
        </p:txBody>
      </p:sp>
      <p:sp>
        <p:nvSpPr>
          <p:cNvPr id="3" name="object 3"/>
          <p:cNvSpPr/>
          <p:nvPr/>
        </p:nvSpPr>
        <p:spPr>
          <a:xfrm>
            <a:off x="4258055" y="4852415"/>
            <a:ext cx="1163320" cy="0"/>
          </a:xfrm>
          <a:custGeom>
            <a:avLst/>
            <a:gdLst/>
            <a:ahLst/>
            <a:cxnLst/>
            <a:rect l="l" t="t" r="r" b="b"/>
            <a:pathLst>
              <a:path w="1163320">
                <a:moveTo>
                  <a:pt x="0" y="0"/>
                </a:moveTo>
                <a:lnTo>
                  <a:pt x="116277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9686" y="4852415"/>
            <a:ext cx="2851150" cy="0"/>
          </a:xfrm>
          <a:custGeom>
            <a:avLst/>
            <a:gdLst/>
            <a:ahLst/>
            <a:cxnLst/>
            <a:rect l="l" t="t" r="r" b="b"/>
            <a:pathLst>
              <a:path w="2851150">
                <a:moveTo>
                  <a:pt x="0" y="0"/>
                </a:moveTo>
                <a:lnTo>
                  <a:pt x="285069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8055" y="4532375"/>
            <a:ext cx="1163320" cy="0"/>
          </a:xfrm>
          <a:custGeom>
            <a:avLst/>
            <a:gdLst/>
            <a:ahLst/>
            <a:cxnLst/>
            <a:rect l="l" t="t" r="r" b="b"/>
            <a:pathLst>
              <a:path w="1163320">
                <a:moveTo>
                  <a:pt x="0" y="0"/>
                </a:moveTo>
                <a:lnTo>
                  <a:pt x="116277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9686" y="4532375"/>
            <a:ext cx="3094990" cy="0"/>
          </a:xfrm>
          <a:custGeom>
            <a:avLst/>
            <a:gdLst/>
            <a:ahLst/>
            <a:cxnLst/>
            <a:rect l="l" t="t" r="r" b="b"/>
            <a:pathLst>
              <a:path w="3094990">
                <a:moveTo>
                  <a:pt x="0" y="0"/>
                </a:moveTo>
                <a:lnTo>
                  <a:pt x="309453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58055" y="4212335"/>
            <a:ext cx="1163320" cy="0"/>
          </a:xfrm>
          <a:custGeom>
            <a:avLst/>
            <a:gdLst/>
            <a:ahLst/>
            <a:cxnLst/>
            <a:rect l="l" t="t" r="r" b="b"/>
            <a:pathLst>
              <a:path w="1163320">
                <a:moveTo>
                  <a:pt x="0" y="0"/>
                </a:moveTo>
                <a:lnTo>
                  <a:pt x="116277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9686" y="4212335"/>
            <a:ext cx="3094990" cy="0"/>
          </a:xfrm>
          <a:custGeom>
            <a:avLst/>
            <a:gdLst/>
            <a:ahLst/>
            <a:cxnLst/>
            <a:rect l="l" t="t" r="r" b="b"/>
            <a:pathLst>
              <a:path w="3094990">
                <a:moveTo>
                  <a:pt x="0" y="0"/>
                </a:moveTo>
                <a:lnTo>
                  <a:pt x="309453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58055" y="3892295"/>
            <a:ext cx="1163320" cy="0"/>
          </a:xfrm>
          <a:custGeom>
            <a:avLst/>
            <a:gdLst/>
            <a:ahLst/>
            <a:cxnLst/>
            <a:rect l="l" t="t" r="r" b="b"/>
            <a:pathLst>
              <a:path w="1163320">
                <a:moveTo>
                  <a:pt x="0" y="0"/>
                </a:moveTo>
                <a:lnTo>
                  <a:pt x="116277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9686" y="3892295"/>
            <a:ext cx="3094990" cy="0"/>
          </a:xfrm>
          <a:custGeom>
            <a:avLst/>
            <a:gdLst/>
            <a:ahLst/>
            <a:cxnLst/>
            <a:rect l="l" t="t" r="r" b="b"/>
            <a:pathLst>
              <a:path w="3094990">
                <a:moveTo>
                  <a:pt x="0" y="0"/>
                </a:moveTo>
                <a:lnTo>
                  <a:pt x="309453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58055" y="3572255"/>
            <a:ext cx="1163320" cy="0"/>
          </a:xfrm>
          <a:custGeom>
            <a:avLst/>
            <a:gdLst/>
            <a:ahLst/>
            <a:cxnLst/>
            <a:rect l="l" t="t" r="r" b="b"/>
            <a:pathLst>
              <a:path w="1163320">
                <a:moveTo>
                  <a:pt x="0" y="0"/>
                </a:moveTo>
                <a:lnTo>
                  <a:pt x="116277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9686" y="3572255"/>
            <a:ext cx="3094990" cy="0"/>
          </a:xfrm>
          <a:custGeom>
            <a:avLst/>
            <a:gdLst/>
            <a:ahLst/>
            <a:cxnLst/>
            <a:rect l="l" t="t" r="r" b="b"/>
            <a:pathLst>
              <a:path w="3094990">
                <a:moveTo>
                  <a:pt x="0" y="0"/>
                </a:moveTo>
                <a:lnTo>
                  <a:pt x="309453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9686" y="3253756"/>
            <a:ext cx="4501515" cy="0"/>
          </a:xfrm>
          <a:custGeom>
            <a:avLst/>
            <a:gdLst/>
            <a:ahLst/>
            <a:cxnLst/>
            <a:rect l="l" t="t" r="r" b="b"/>
            <a:pathLst>
              <a:path w="4501515">
                <a:moveTo>
                  <a:pt x="0" y="0"/>
                </a:moveTo>
                <a:lnTo>
                  <a:pt x="450114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81783" y="5163311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6096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45664" y="5161788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9143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06495" y="5164835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31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0376" y="4568952"/>
            <a:ext cx="243840" cy="597535"/>
          </a:xfrm>
          <a:custGeom>
            <a:avLst/>
            <a:gdLst/>
            <a:ahLst/>
            <a:cxnLst/>
            <a:rect l="l" t="t" r="r" b="b"/>
            <a:pathLst>
              <a:path w="243839" h="597535">
                <a:moveTo>
                  <a:pt x="243839" y="0"/>
                </a:moveTo>
                <a:lnTo>
                  <a:pt x="0" y="0"/>
                </a:lnTo>
                <a:lnTo>
                  <a:pt x="0" y="597408"/>
                </a:lnTo>
                <a:lnTo>
                  <a:pt x="243839" y="597408"/>
                </a:lnTo>
                <a:lnTo>
                  <a:pt x="243839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31208" y="4904232"/>
            <a:ext cx="247015" cy="262255"/>
          </a:xfrm>
          <a:custGeom>
            <a:avLst/>
            <a:gdLst/>
            <a:ahLst/>
            <a:cxnLst/>
            <a:rect l="l" t="t" r="r" b="b"/>
            <a:pathLst>
              <a:path w="247014" h="262254">
                <a:moveTo>
                  <a:pt x="246887" y="0"/>
                </a:moveTo>
                <a:lnTo>
                  <a:pt x="0" y="0"/>
                </a:lnTo>
                <a:lnTo>
                  <a:pt x="0" y="262128"/>
                </a:lnTo>
                <a:lnTo>
                  <a:pt x="246887" y="262128"/>
                </a:lnTo>
                <a:lnTo>
                  <a:pt x="24688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95088" y="5135879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6096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25623" y="5161788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9143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89504" y="5077967"/>
            <a:ext cx="243840" cy="88900"/>
          </a:xfrm>
          <a:custGeom>
            <a:avLst/>
            <a:gdLst/>
            <a:ahLst/>
            <a:cxnLst/>
            <a:rect l="l" t="t" r="r" b="b"/>
            <a:pathLst>
              <a:path w="243839" h="88900">
                <a:moveTo>
                  <a:pt x="243839" y="0"/>
                </a:moveTo>
                <a:lnTo>
                  <a:pt x="0" y="0"/>
                </a:lnTo>
                <a:lnTo>
                  <a:pt x="0" y="88391"/>
                </a:lnTo>
                <a:lnTo>
                  <a:pt x="243839" y="88391"/>
                </a:lnTo>
                <a:lnTo>
                  <a:pt x="243839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50335" y="5059679"/>
            <a:ext cx="247015" cy="106680"/>
          </a:xfrm>
          <a:custGeom>
            <a:avLst/>
            <a:gdLst/>
            <a:ahLst/>
            <a:cxnLst/>
            <a:rect l="l" t="t" r="r" b="b"/>
            <a:pathLst>
              <a:path w="247014" h="106679">
                <a:moveTo>
                  <a:pt x="246887" y="0"/>
                </a:moveTo>
                <a:lnTo>
                  <a:pt x="0" y="0"/>
                </a:lnTo>
                <a:lnTo>
                  <a:pt x="0" y="106680"/>
                </a:lnTo>
                <a:lnTo>
                  <a:pt x="246887" y="106680"/>
                </a:lnTo>
                <a:lnTo>
                  <a:pt x="246887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14215" y="3529584"/>
            <a:ext cx="243840" cy="1637030"/>
          </a:xfrm>
          <a:custGeom>
            <a:avLst/>
            <a:gdLst/>
            <a:ahLst/>
            <a:cxnLst/>
            <a:rect l="l" t="t" r="r" b="b"/>
            <a:pathLst>
              <a:path w="243839" h="1637029">
                <a:moveTo>
                  <a:pt x="243839" y="0"/>
                </a:moveTo>
                <a:lnTo>
                  <a:pt x="0" y="0"/>
                </a:lnTo>
                <a:lnTo>
                  <a:pt x="0" y="1636776"/>
                </a:lnTo>
                <a:lnTo>
                  <a:pt x="243839" y="1636776"/>
                </a:lnTo>
                <a:lnTo>
                  <a:pt x="243839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8096" y="4904232"/>
            <a:ext cx="243840" cy="262255"/>
          </a:xfrm>
          <a:custGeom>
            <a:avLst/>
            <a:gdLst/>
            <a:ahLst/>
            <a:cxnLst/>
            <a:rect l="l" t="t" r="r" b="b"/>
            <a:pathLst>
              <a:path w="243839" h="262254">
                <a:moveTo>
                  <a:pt x="243839" y="0"/>
                </a:moveTo>
                <a:lnTo>
                  <a:pt x="0" y="0"/>
                </a:lnTo>
                <a:lnTo>
                  <a:pt x="0" y="262128"/>
                </a:lnTo>
                <a:lnTo>
                  <a:pt x="243839" y="262128"/>
                </a:lnTo>
                <a:lnTo>
                  <a:pt x="243839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38928" y="5135879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6096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9686" y="5171395"/>
            <a:ext cx="4501515" cy="0"/>
          </a:xfrm>
          <a:custGeom>
            <a:avLst/>
            <a:gdLst/>
            <a:ahLst/>
            <a:cxnLst/>
            <a:rect l="l" t="t" r="r" b="b"/>
            <a:pathLst>
              <a:path w="4501515">
                <a:moveTo>
                  <a:pt x="0" y="0"/>
                </a:moveTo>
                <a:lnTo>
                  <a:pt x="4501147" y="1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24793" y="5072379"/>
            <a:ext cx="901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solidFill>
                  <a:srgbClr val="595959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7237" y="4752340"/>
            <a:ext cx="3429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0" dirty="0">
                <a:solidFill>
                  <a:srgbClr val="595959"/>
                </a:solidFill>
                <a:latin typeface="Arial"/>
                <a:cs typeface="Arial"/>
              </a:rPr>
              <a:t>20000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7237" y="4432300"/>
            <a:ext cx="3429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0" dirty="0">
                <a:solidFill>
                  <a:srgbClr val="595959"/>
                </a:solidFill>
                <a:latin typeface="Arial"/>
                <a:cs typeface="Arial"/>
              </a:rPr>
              <a:t>40000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7237" y="4112260"/>
            <a:ext cx="3429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0" dirty="0">
                <a:solidFill>
                  <a:srgbClr val="595959"/>
                </a:solidFill>
                <a:latin typeface="Arial"/>
                <a:cs typeface="Arial"/>
              </a:rPr>
              <a:t>60000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7237" y="3792220"/>
            <a:ext cx="3429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0" dirty="0">
                <a:solidFill>
                  <a:srgbClr val="595959"/>
                </a:solidFill>
                <a:latin typeface="Arial"/>
                <a:cs typeface="Arial"/>
              </a:rPr>
              <a:t>80000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02848" y="3472179"/>
            <a:ext cx="406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0" dirty="0">
                <a:solidFill>
                  <a:srgbClr val="595959"/>
                </a:solidFill>
                <a:latin typeface="Arial"/>
                <a:cs typeface="Arial"/>
              </a:rPr>
              <a:t>100000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2848" y="3152140"/>
            <a:ext cx="406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0" dirty="0">
                <a:solidFill>
                  <a:srgbClr val="595959"/>
                </a:solidFill>
                <a:latin typeface="Arial"/>
                <a:cs typeface="Arial"/>
              </a:rPr>
              <a:t>120000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76049" y="5273547"/>
            <a:ext cx="1406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4675" algn="l"/>
                <a:tab pos="1137920" algn="l"/>
              </a:tabLst>
            </a:pPr>
            <a:r>
              <a:rPr sz="1600" spc="-20" dirty="0">
                <a:solidFill>
                  <a:srgbClr val="595959"/>
                </a:solidFill>
                <a:latin typeface="Arial"/>
                <a:cs typeface="Arial"/>
              </a:rPr>
              <a:t>f</a:t>
            </a:r>
            <a:r>
              <a:rPr sz="1600" spc="-35" dirty="0">
                <a:solidFill>
                  <a:srgbClr val="595959"/>
                </a:solidFill>
                <a:latin typeface="Arial"/>
                <a:cs typeface="Arial"/>
              </a:rPr>
              <a:t>c</a:t>
            </a:r>
            <a:r>
              <a:rPr sz="1600" spc="-80" dirty="0">
                <a:solidFill>
                  <a:srgbClr val="595959"/>
                </a:solidFill>
                <a:latin typeface="Arial"/>
                <a:cs typeface="Arial"/>
              </a:rPr>
              <a:t>6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	</a:t>
            </a:r>
            <a:r>
              <a:rPr sz="1600" spc="-20" dirty="0">
                <a:solidFill>
                  <a:srgbClr val="595959"/>
                </a:solidFill>
                <a:latin typeface="Arial"/>
                <a:cs typeface="Arial"/>
              </a:rPr>
              <a:t>f</a:t>
            </a:r>
            <a:r>
              <a:rPr sz="1600" spc="-35" dirty="0">
                <a:solidFill>
                  <a:srgbClr val="595959"/>
                </a:solidFill>
                <a:latin typeface="Arial"/>
                <a:cs typeface="Arial"/>
              </a:rPr>
              <a:t>c</a:t>
            </a:r>
            <a:r>
              <a:rPr sz="1600" spc="-80" dirty="0">
                <a:solidFill>
                  <a:srgbClr val="595959"/>
                </a:solidFill>
                <a:latin typeface="Arial"/>
                <a:cs typeface="Arial"/>
              </a:rPr>
              <a:t>7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	</a:t>
            </a:r>
            <a:r>
              <a:rPr sz="1600" spc="-20" dirty="0">
                <a:solidFill>
                  <a:srgbClr val="595959"/>
                </a:solidFill>
                <a:latin typeface="Arial"/>
                <a:cs typeface="Arial"/>
              </a:rPr>
              <a:t>f</a:t>
            </a:r>
            <a:r>
              <a:rPr sz="1600" spc="-35" dirty="0">
                <a:solidFill>
                  <a:srgbClr val="595959"/>
                </a:solidFill>
                <a:latin typeface="Arial"/>
                <a:cs typeface="Arial"/>
              </a:rPr>
              <a:t>c</a:t>
            </a:r>
            <a:r>
              <a:rPr sz="1600" spc="-80" dirty="0">
                <a:solidFill>
                  <a:srgbClr val="595959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20243" y="2689859"/>
            <a:ext cx="12725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35" dirty="0">
                <a:solidFill>
                  <a:srgbClr val="595959"/>
                </a:solidFill>
                <a:latin typeface="Arial"/>
                <a:cs typeface="Arial"/>
              </a:rPr>
              <a:t>(Params,</a:t>
            </a:r>
            <a:r>
              <a:rPr sz="2000" spc="-1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Arial"/>
                <a:cs typeface="Arial"/>
              </a:rPr>
              <a:t>M)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093625" y="5780528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60" h="111760">
                <a:moveTo>
                  <a:pt x="0" y="0"/>
                </a:moveTo>
                <a:lnTo>
                  <a:pt x="111586" y="0"/>
                </a:lnTo>
                <a:lnTo>
                  <a:pt x="111586" y="111585"/>
                </a:lnTo>
                <a:lnTo>
                  <a:pt x="0" y="111585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86461" y="5780528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60" h="111760">
                <a:moveTo>
                  <a:pt x="0" y="0"/>
                </a:moveTo>
                <a:lnTo>
                  <a:pt x="111586" y="0"/>
                </a:lnTo>
                <a:lnTo>
                  <a:pt x="111586" y="111585"/>
                </a:lnTo>
                <a:lnTo>
                  <a:pt x="0" y="111585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41006" y="5273547"/>
            <a:ext cx="295719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595959"/>
                </a:solidFill>
                <a:latin typeface="Arial"/>
                <a:cs typeface="Arial"/>
              </a:rPr>
              <a:t>conv1 conv2 conv3 conv4</a:t>
            </a:r>
            <a:r>
              <a:rPr sz="1600" spc="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75" dirty="0">
                <a:solidFill>
                  <a:srgbClr val="595959"/>
                </a:solidFill>
                <a:latin typeface="Arial"/>
                <a:cs typeface="Arial"/>
              </a:rPr>
              <a:t>conv5</a:t>
            </a:r>
            <a:endParaRPr sz="1600">
              <a:latin typeface="Arial"/>
              <a:cs typeface="Arial"/>
            </a:endParaRPr>
          </a:p>
          <a:p>
            <a:pPr marL="1315085">
              <a:lnSpc>
                <a:spcPct val="100000"/>
              </a:lnSpc>
              <a:spcBef>
                <a:spcPts val="1200"/>
              </a:spcBef>
              <a:tabLst>
                <a:tab pos="2307590" algn="l"/>
              </a:tabLst>
            </a:pPr>
            <a:r>
              <a:rPr sz="1600" spc="-70" dirty="0">
                <a:solidFill>
                  <a:srgbClr val="595959"/>
                </a:solidFill>
                <a:latin typeface="Arial"/>
                <a:cs typeface="Arial"/>
              </a:rPr>
              <a:t>AlexNet	</a:t>
            </a:r>
            <a:r>
              <a:rPr sz="1600" spc="-150" dirty="0">
                <a:solidFill>
                  <a:srgbClr val="595959"/>
                </a:solidFill>
                <a:latin typeface="Arial"/>
                <a:cs typeface="Arial"/>
              </a:rPr>
              <a:t>VGG-16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72569" y="1248155"/>
            <a:ext cx="4028440" cy="1467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35" dirty="0">
                <a:latin typeface="Arial"/>
                <a:cs typeface="Arial"/>
              </a:rPr>
              <a:t>Recall </a:t>
            </a:r>
            <a:r>
              <a:rPr sz="2000" spc="-85" dirty="0">
                <a:latin typeface="Arial"/>
                <a:cs typeface="Arial"/>
              </a:rPr>
              <a:t>AlexNet, </a:t>
            </a:r>
            <a:r>
              <a:rPr sz="2000" spc="-275" dirty="0">
                <a:latin typeface="Arial"/>
                <a:cs typeface="Arial"/>
              </a:rPr>
              <a:t>VGG </a:t>
            </a:r>
            <a:r>
              <a:rPr sz="2000" spc="-125" dirty="0">
                <a:latin typeface="Arial"/>
                <a:cs typeface="Arial"/>
              </a:rPr>
              <a:t>have </a:t>
            </a:r>
            <a:r>
              <a:rPr sz="2000" spc="-65" dirty="0">
                <a:latin typeface="Arial"/>
                <a:cs typeface="Arial"/>
              </a:rPr>
              <a:t>most </a:t>
            </a:r>
            <a:r>
              <a:rPr sz="2000" spc="-5" dirty="0">
                <a:latin typeface="Arial"/>
                <a:cs typeface="Arial"/>
              </a:rPr>
              <a:t>of their  </a:t>
            </a:r>
            <a:r>
              <a:rPr sz="2000" spc="-85" dirty="0">
                <a:latin typeface="Arial"/>
                <a:cs typeface="Arial"/>
              </a:rPr>
              <a:t>parameters </a:t>
            </a:r>
            <a:r>
              <a:rPr sz="2000" spc="-25" dirty="0">
                <a:latin typeface="Arial"/>
                <a:cs typeface="Arial"/>
              </a:rPr>
              <a:t>in </a:t>
            </a:r>
            <a:r>
              <a:rPr sz="2000" b="1" spc="-130" dirty="0">
                <a:latin typeface="Arial"/>
                <a:cs typeface="Arial"/>
              </a:rPr>
              <a:t>fully-connected </a:t>
            </a:r>
            <a:r>
              <a:rPr sz="2000" b="1" spc="-140" dirty="0">
                <a:latin typeface="Arial"/>
                <a:cs typeface="Arial"/>
              </a:rPr>
              <a:t>layers</a:t>
            </a:r>
            <a:r>
              <a:rPr sz="2000" spc="-140" dirty="0">
                <a:latin typeface="Arial"/>
                <a:cs typeface="Arial"/>
              </a:rPr>
              <a:t>;  </a:t>
            </a:r>
            <a:r>
              <a:rPr sz="2000" spc="-85" dirty="0">
                <a:latin typeface="Arial"/>
                <a:cs typeface="Arial"/>
              </a:rPr>
              <a:t>usually </a:t>
            </a:r>
            <a:r>
              <a:rPr sz="2000" spc="-55" dirty="0">
                <a:latin typeface="Arial"/>
                <a:cs typeface="Arial"/>
              </a:rPr>
              <a:t>Dropout </a:t>
            </a:r>
            <a:r>
              <a:rPr sz="2000" spc="-105" dirty="0">
                <a:latin typeface="Arial"/>
                <a:cs typeface="Arial"/>
              </a:rPr>
              <a:t>is </a:t>
            </a:r>
            <a:r>
              <a:rPr sz="2000" spc="-65" dirty="0">
                <a:latin typeface="Arial"/>
                <a:cs typeface="Arial"/>
              </a:rPr>
              <a:t>applied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there</a:t>
            </a:r>
            <a:endParaRPr sz="2000">
              <a:latin typeface="Arial"/>
              <a:cs typeface="Arial"/>
            </a:endParaRPr>
          </a:p>
          <a:p>
            <a:pPr marL="1115060">
              <a:lnSpc>
                <a:spcPct val="100000"/>
              </a:lnSpc>
              <a:spcBef>
                <a:spcPts val="1750"/>
              </a:spcBef>
            </a:pPr>
            <a:r>
              <a:rPr sz="2000" spc="-95" dirty="0">
                <a:solidFill>
                  <a:srgbClr val="595959"/>
                </a:solidFill>
                <a:latin typeface="Arial"/>
                <a:cs typeface="Arial"/>
              </a:rPr>
              <a:t>AlexNet </a:t>
            </a:r>
            <a:r>
              <a:rPr sz="2000" spc="-165" dirty="0">
                <a:solidFill>
                  <a:srgbClr val="595959"/>
                </a:solidFill>
                <a:latin typeface="Arial"/>
                <a:cs typeface="Arial"/>
              </a:rPr>
              <a:t>vs</a:t>
            </a:r>
            <a:r>
              <a:rPr sz="2000" spc="-1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-180" dirty="0">
                <a:solidFill>
                  <a:srgbClr val="595959"/>
                </a:solidFill>
                <a:latin typeface="Arial"/>
                <a:cs typeface="Arial"/>
              </a:rPr>
              <a:t>VGG-16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38613" y="2837179"/>
            <a:ext cx="1353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Arial"/>
                <a:cs typeface="Arial"/>
              </a:rPr>
              <a:t>Dropout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here!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215950" y="3203145"/>
            <a:ext cx="154138" cy="2521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553265" y="3218350"/>
            <a:ext cx="248285" cy="1546225"/>
          </a:xfrm>
          <a:custGeom>
            <a:avLst/>
            <a:gdLst/>
            <a:ahLst/>
            <a:cxnLst/>
            <a:rect l="l" t="t" r="r" b="b"/>
            <a:pathLst>
              <a:path w="248285" h="1546225">
                <a:moveTo>
                  <a:pt x="0" y="1425665"/>
                </a:moveTo>
                <a:lnTo>
                  <a:pt x="43061" y="1545982"/>
                </a:lnTo>
                <a:lnTo>
                  <a:pt x="104000" y="1453697"/>
                </a:lnTo>
                <a:lnTo>
                  <a:pt x="73372" y="1453697"/>
                </a:lnTo>
                <a:lnTo>
                  <a:pt x="35547" y="1449138"/>
                </a:lnTo>
                <a:lnTo>
                  <a:pt x="37827" y="1430224"/>
                </a:lnTo>
                <a:lnTo>
                  <a:pt x="0" y="1425665"/>
                </a:lnTo>
                <a:close/>
              </a:path>
              <a:path w="248285" h="1546225">
                <a:moveTo>
                  <a:pt x="37827" y="1430224"/>
                </a:moveTo>
                <a:lnTo>
                  <a:pt x="35547" y="1449138"/>
                </a:lnTo>
                <a:lnTo>
                  <a:pt x="73372" y="1453697"/>
                </a:lnTo>
                <a:lnTo>
                  <a:pt x="75652" y="1434783"/>
                </a:lnTo>
                <a:lnTo>
                  <a:pt x="37827" y="1430224"/>
                </a:lnTo>
                <a:close/>
              </a:path>
              <a:path w="248285" h="1546225">
                <a:moveTo>
                  <a:pt x="75652" y="1434783"/>
                </a:moveTo>
                <a:lnTo>
                  <a:pt x="73372" y="1453697"/>
                </a:lnTo>
                <a:lnTo>
                  <a:pt x="104000" y="1453697"/>
                </a:lnTo>
                <a:lnTo>
                  <a:pt x="113479" y="1439343"/>
                </a:lnTo>
                <a:lnTo>
                  <a:pt x="75652" y="1434783"/>
                </a:lnTo>
                <a:close/>
              </a:path>
              <a:path w="248285" h="1546225">
                <a:moveTo>
                  <a:pt x="210215" y="0"/>
                </a:moveTo>
                <a:lnTo>
                  <a:pt x="37827" y="1430224"/>
                </a:lnTo>
                <a:lnTo>
                  <a:pt x="75652" y="1434783"/>
                </a:lnTo>
                <a:lnTo>
                  <a:pt x="248041" y="4559"/>
                </a:lnTo>
                <a:lnTo>
                  <a:pt x="21021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174740" y="2822955"/>
            <a:ext cx="5261610" cy="17354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sz="2800" spc="-130" dirty="0">
                <a:latin typeface="Arial"/>
                <a:cs typeface="Arial"/>
              </a:rPr>
              <a:t>Later </a:t>
            </a:r>
            <a:r>
              <a:rPr sz="2800" spc="-95" dirty="0">
                <a:latin typeface="Arial"/>
                <a:cs typeface="Arial"/>
              </a:rPr>
              <a:t>architectures </a:t>
            </a:r>
            <a:r>
              <a:rPr sz="2800" spc="-165" dirty="0">
                <a:latin typeface="Arial"/>
                <a:cs typeface="Arial"/>
              </a:rPr>
              <a:t>(GoogLeNet,  </a:t>
            </a:r>
            <a:r>
              <a:rPr sz="2800" spc="-195" dirty="0">
                <a:latin typeface="Arial"/>
                <a:cs typeface="Arial"/>
              </a:rPr>
              <a:t>ResNet, </a:t>
            </a:r>
            <a:r>
              <a:rPr sz="2800" spc="-95" dirty="0">
                <a:latin typeface="Arial"/>
                <a:cs typeface="Arial"/>
              </a:rPr>
              <a:t>etc) </a:t>
            </a:r>
            <a:r>
              <a:rPr sz="2800" spc="-185" dirty="0">
                <a:latin typeface="Arial"/>
                <a:cs typeface="Arial"/>
              </a:rPr>
              <a:t>use </a:t>
            </a:r>
            <a:r>
              <a:rPr sz="2800" spc="-105" dirty="0">
                <a:latin typeface="Arial"/>
                <a:cs typeface="Arial"/>
              </a:rPr>
              <a:t>global </a:t>
            </a:r>
            <a:r>
              <a:rPr sz="2800" spc="-185" dirty="0">
                <a:latin typeface="Arial"/>
                <a:cs typeface="Arial"/>
              </a:rPr>
              <a:t>average  </a:t>
            </a:r>
            <a:r>
              <a:rPr sz="2800" spc="-80" dirty="0">
                <a:latin typeface="Arial"/>
                <a:cs typeface="Arial"/>
              </a:rPr>
              <a:t>pooling </a:t>
            </a:r>
            <a:r>
              <a:rPr sz="2800" spc="-110" dirty="0">
                <a:latin typeface="Arial"/>
                <a:cs typeface="Arial"/>
              </a:rPr>
              <a:t>instead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85" dirty="0">
                <a:latin typeface="Arial"/>
                <a:cs typeface="Arial"/>
              </a:rPr>
              <a:t>fully-connected  </a:t>
            </a:r>
            <a:r>
              <a:rPr sz="2800" spc="-135" dirty="0">
                <a:latin typeface="Arial"/>
                <a:cs typeface="Arial"/>
              </a:rPr>
              <a:t>layers: </a:t>
            </a:r>
            <a:r>
              <a:rPr sz="2800" spc="-65" dirty="0">
                <a:latin typeface="Arial"/>
                <a:cs typeface="Arial"/>
              </a:rPr>
              <a:t>they </a:t>
            </a:r>
            <a:r>
              <a:rPr sz="2800" spc="-5" dirty="0">
                <a:latin typeface="Arial"/>
                <a:cs typeface="Arial"/>
              </a:rPr>
              <a:t>don’t </a:t>
            </a:r>
            <a:r>
              <a:rPr sz="2800" spc="-185" dirty="0">
                <a:latin typeface="Arial"/>
                <a:cs typeface="Arial"/>
              </a:rPr>
              <a:t>use </a:t>
            </a:r>
            <a:r>
              <a:rPr sz="2800" spc="-40" dirty="0">
                <a:latin typeface="Arial"/>
                <a:cs typeface="Arial"/>
              </a:rPr>
              <a:t>dropout </a:t>
            </a:r>
            <a:r>
              <a:rPr sz="2800" spc="-45" dirty="0">
                <a:latin typeface="Arial"/>
                <a:cs typeface="Arial"/>
              </a:rPr>
              <a:t>at</a:t>
            </a:r>
            <a:r>
              <a:rPr sz="2800" spc="-509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all!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3263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2848" y="333756"/>
            <a:ext cx="869153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spc="-200" dirty="0">
                <a:latin typeface="Arial"/>
                <a:cs typeface="Arial"/>
              </a:rPr>
              <a:t>Regularization#3:</a:t>
            </a:r>
            <a:r>
              <a:rPr lang="en-US" sz="4400" spc="-235" dirty="0">
                <a:latin typeface="Arial"/>
                <a:cs typeface="Arial"/>
              </a:rPr>
              <a:t> </a:t>
            </a:r>
            <a:r>
              <a:rPr lang="en-US" sz="4800" spc="-210" dirty="0"/>
              <a:t>Data</a:t>
            </a:r>
            <a:r>
              <a:rPr lang="en-US" sz="4800" spc="-250" dirty="0"/>
              <a:t> </a:t>
            </a:r>
            <a:r>
              <a:rPr lang="en-US" sz="4800" spc="-105" dirty="0"/>
              <a:t>Augmentation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848" y="1362963"/>
            <a:ext cx="11310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70" dirty="0">
                <a:latin typeface="Arial"/>
                <a:cs typeface="Arial"/>
              </a:rPr>
              <a:t>Increase </a:t>
            </a:r>
            <a:r>
              <a:rPr sz="2800" spc="-220" dirty="0">
                <a:latin typeface="Arial"/>
                <a:cs typeface="Arial"/>
              </a:rPr>
              <a:t>size </a:t>
            </a:r>
            <a:r>
              <a:rPr sz="2800" spc="-20" dirty="0">
                <a:latin typeface="Arial"/>
                <a:cs typeface="Arial"/>
              </a:rPr>
              <a:t>of </a:t>
            </a:r>
            <a:r>
              <a:rPr sz="2800" spc="-95" dirty="0">
                <a:latin typeface="Arial"/>
                <a:cs typeface="Arial"/>
              </a:rPr>
              <a:t>your </a:t>
            </a:r>
            <a:r>
              <a:rPr sz="2800" spc="-80" dirty="0">
                <a:latin typeface="Arial"/>
                <a:cs typeface="Arial"/>
              </a:rPr>
              <a:t>training </a:t>
            </a:r>
            <a:r>
              <a:rPr sz="2800" spc="-135" dirty="0">
                <a:latin typeface="Arial"/>
                <a:cs typeface="Arial"/>
              </a:rPr>
              <a:t>data </a:t>
            </a:r>
            <a:r>
              <a:rPr sz="2800" spc="-90" dirty="0">
                <a:latin typeface="Arial"/>
                <a:cs typeface="Arial"/>
              </a:rPr>
              <a:t>(‘augmentation’), </a:t>
            </a:r>
            <a:r>
              <a:rPr sz="2800" spc="-145" dirty="0">
                <a:latin typeface="Arial"/>
                <a:cs typeface="Arial"/>
              </a:rPr>
              <a:t>by </a:t>
            </a:r>
            <a:r>
              <a:rPr sz="2800" spc="-140" dirty="0">
                <a:latin typeface="Arial"/>
                <a:cs typeface="Arial"/>
              </a:rPr>
              <a:t>various</a:t>
            </a:r>
            <a:r>
              <a:rPr sz="2800" spc="-290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transformations.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503923"/>
            <a:ext cx="395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Arial"/>
                <a:cs typeface="Arial"/>
              </a:rPr>
              <a:t>Credit: </a:t>
            </a:r>
            <a:r>
              <a:rPr sz="1800" spc="-120" dirty="0">
                <a:latin typeface="Arial"/>
                <a:cs typeface="Arial"/>
              </a:rPr>
              <a:t>Lazebnik, </a:t>
            </a:r>
            <a:r>
              <a:rPr sz="1800" spc="-165" dirty="0">
                <a:latin typeface="Arial"/>
                <a:cs typeface="Arial"/>
              </a:rPr>
              <a:t>CS231n, </a:t>
            </a:r>
            <a:r>
              <a:rPr sz="1800" u="sng" spc="-9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source1</a:t>
            </a:r>
            <a:r>
              <a:rPr sz="1800" spc="-95" dirty="0">
                <a:latin typeface="Arial"/>
                <a:cs typeface="Arial"/>
              </a:rPr>
              <a:t>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u="sng" spc="-1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source2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0957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47847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Data</a:t>
            </a:r>
            <a:r>
              <a:rPr spc="-80" dirty="0"/>
              <a:t> </a:t>
            </a:r>
            <a:r>
              <a:rPr spc="40" dirty="0"/>
              <a:t>augmentation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2848" y="1192276"/>
            <a:ext cx="11310620" cy="122047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-170" dirty="0">
                <a:latin typeface="Arial"/>
                <a:cs typeface="Arial"/>
              </a:rPr>
              <a:t>Increase </a:t>
            </a:r>
            <a:r>
              <a:rPr sz="2800" spc="-220" dirty="0">
                <a:latin typeface="Arial"/>
                <a:cs typeface="Arial"/>
              </a:rPr>
              <a:t>size </a:t>
            </a:r>
            <a:r>
              <a:rPr sz="2800" spc="-20" dirty="0">
                <a:latin typeface="Arial"/>
                <a:cs typeface="Arial"/>
              </a:rPr>
              <a:t>of </a:t>
            </a:r>
            <a:r>
              <a:rPr sz="2800" spc="-95" dirty="0">
                <a:latin typeface="Arial"/>
                <a:cs typeface="Arial"/>
              </a:rPr>
              <a:t>your </a:t>
            </a:r>
            <a:r>
              <a:rPr sz="2800" spc="-80" dirty="0">
                <a:latin typeface="Arial"/>
                <a:cs typeface="Arial"/>
              </a:rPr>
              <a:t>training </a:t>
            </a:r>
            <a:r>
              <a:rPr sz="2800" spc="-135" dirty="0">
                <a:latin typeface="Arial"/>
                <a:cs typeface="Arial"/>
              </a:rPr>
              <a:t>data </a:t>
            </a:r>
            <a:r>
              <a:rPr sz="2800" spc="-90" dirty="0">
                <a:latin typeface="Arial"/>
                <a:cs typeface="Arial"/>
              </a:rPr>
              <a:t>(‘augmentation’), </a:t>
            </a:r>
            <a:r>
              <a:rPr sz="2800" spc="-145" dirty="0">
                <a:latin typeface="Arial"/>
                <a:cs typeface="Arial"/>
              </a:rPr>
              <a:t>by </a:t>
            </a:r>
            <a:r>
              <a:rPr sz="2800" spc="-140" dirty="0">
                <a:latin typeface="Arial"/>
                <a:cs typeface="Arial"/>
              </a:rPr>
              <a:t>various</a:t>
            </a:r>
            <a:r>
              <a:rPr sz="2800" spc="-290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transformations.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241300" algn="l"/>
              </a:tabLst>
            </a:pPr>
            <a:r>
              <a:rPr sz="2800" spc="-114" dirty="0">
                <a:latin typeface="Arial"/>
                <a:cs typeface="Arial"/>
              </a:rPr>
              <a:t>Horizontal</a:t>
            </a:r>
            <a:r>
              <a:rPr sz="2800" spc="-155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flips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503923"/>
            <a:ext cx="3004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Arial"/>
                <a:cs typeface="Arial"/>
              </a:rPr>
              <a:t>Credit: </a:t>
            </a:r>
            <a:r>
              <a:rPr sz="1800" spc="-120" dirty="0">
                <a:latin typeface="Arial"/>
                <a:cs typeface="Arial"/>
              </a:rPr>
              <a:t>Lazebnik, </a:t>
            </a:r>
            <a:r>
              <a:rPr sz="1800" spc="-165" dirty="0">
                <a:latin typeface="Arial"/>
                <a:cs typeface="Arial"/>
              </a:rPr>
              <a:t>CS231n,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u="sng" spc="-1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source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48200" y="2154935"/>
            <a:ext cx="7287768" cy="396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520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47847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Data</a:t>
            </a:r>
            <a:r>
              <a:rPr spc="-80" dirty="0"/>
              <a:t> </a:t>
            </a:r>
            <a:r>
              <a:rPr spc="40" dirty="0"/>
              <a:t>augmentation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38200" y="1247411"/>
            <a:ext cx="10515600" cy="4351338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1440"/>
              </a:spcBef>
            </a:pPr>
            <a:r>
              <a:rPr spc="-170" dirty="0"/>
              <a:t>Increase </a:t>
            </a:r>
            <a:r>
              <a:rPr spc="-220" dirty="0"/>
              <a:t>size </a:t>
            </a:r>
            <a:r>
              <a:rPr spc="-20" dirty="0"/>
              <a:t>of </a:t>
            </a:r>
            <a:r>
              <a:rPr spc="-95" dirty="0"/>
              <a:t>your </a:t>
            </a:r>
            <a:r>
              <a:rPr spc="-80" dirty="0"/>
              <a:t>training </a:t>
            </a:r>
            <a:r>
              <a:rPr spc="-135" dirty="0"/>
              <a:t>data </a:t>
            </a:r>
            <a:r>
              <a:rPr spc="-90" dirty="0"/>
              <a:t>(‘augmentation’), </a:t>
            </a:r>
            <a:r>
              <a:rPr spc="-145" dirty="0"/>
              <a:t>by </a:t>
            </a:r>
            <a:r>
              <a:rPr spc="-140" dirty="0"/>
              <a:t>various</a:t>
            </a:r>
            <a:r>
              <a:rPr spc="-290" dirty="0"/>
              <a:t> </a:t>
            </a:r>
            <a:r>
              <a:rPr spc="-100" dirty="0"/>
              <a:t>transformations.</a:t>
            </a:r>
          </a:p>
          <a:p>
            <a:pPr marL="385445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385445" algn="l"/>
              </a:tabLst>
            </a:pPr>
            <a:r>
              <a:rPr spc="-114" dirty="0"/>
              <a:t>Horizontal</a:t>
            </a:r>
            <a:r>
              <a:rPr spc="-155" dirty="0"/>
              <a:t> </a:t>
            </a:r>
            <a:r>
              <a:rPr spc="-85" dirty="0"/>
              <a:t>flips</a:t>
            </a:r>
          </a:p>
          <a:p>
            <a:pPr marL="385445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385445" algn="l"/>
              </a:tabLst>
            </a:pPr>
            <a:r>
              <a:rPr spc="-120" dirty="0"/>
              <a:t>Rotation,</a:t>
            </a:r>
            <a:r>
              <a:rPr spc="-145" dirty="0"/>
              <a:t> </a:t>
            </a:r>
            <a:r>
              <a:rPr spc="-150" dirty="0"/>
              <a:t>shearing</a:t>
            </a:r>
          </a:p>
          <a:p>
            <a:pPr marL="385445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385445" algn="l"/>
              </a:tabLst>
            </a:pPr>
            <a:r>
              <a:rPr spc="-204" dirty="0"/>
              <a:t>Random</a:t>
            </a:r>
            <a:r>
              <a:rPr spc="-150" dirty="0"/>
              <a:t> </a:t>
            </a:r>
            <a:r>
              <a:rPr spc="-160" dirty="0"/>
              <a:t>crops</a:t>
            </a:r>
          </a:p>
        </p:txBody>
      </p:sp>
      <p:sp>
        <p:nvSpPr>
          <p:cNvPr id="4" name="object 4"/>
          <p:cNvSpPr/>
          <p:nvPr/>
        </p:nvSpPr>
        <p:spPr>
          <a:xfrm>
            <a:off x="9137904" y="2855976"/>
            <a:ext cx="2279904" cy="3453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18816" y="3846576"/>
            <a:ext cx="6278880" cy="2450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39" y="6514862"/>
            <a:ext cx="395668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70" dirty="0">
                <a:latin typeface="Arial"/>
                <a:cs typeface="Arial"/>
              </a:rPr>
              <a:t>Credit: </a:t>
            </a:r>
            <a:r>
              <a:rPr sz="1800" spc="-120" dirty="0">
                <a:latin typeface="Arial"/>
                <a:cs typeface="Arial"/>
              </a:rPr>
              <a:t>Lazebnik, </a:t>
            </a:r>
            <a:r>
              <a:rPr sz="1800" spc="-165" dirty="0">
                <a:latin typeface="Arial"/>
                <a:cs typeface="Arial"/>
              </a:rPr>
              <a:t>CS231n, </a:t>
            </a:r>
            <a:r>
              <a:rPr sz="1800" u="sng" spc="-9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source1</a:t>
            </a:r>
            <a:r>
              <a:rPr sz="1800" spc="-95" dirty="0">
                <a:latin typeface="Arial"/>
                <a:cs typeface="Arial"/>
              </a:rPr>
              <a:t>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u="sng" spc="-1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source2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889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47847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Data</a:t>
            </a:r>
            <a:r>
              <a:rPr spc="-80" dirty="0"/>
              <a:t> </a:t>
            </a:r>
            <a:r>
              <a:rPr spc="40" dirty="0"/>
              <a:t>augmentation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2848" y="1192276"/>
            <a:ext cx="11310620" cy="122047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-170" dirty="0">
                <a:latin typeface="Arial"/>
                <a:cs typeface="Arial"/>
              </a:rPr>
              <a:t>Increase </a:t>
            </a:r>
            <a:r>
              <a:rPr sz="2800" spc="-220" dirty="0">
                <a:latin typeface="Arial"/>
                <a:cs typeface="Arial"/>
              </a:rPr>
              <a:t>size </a:t>
            </a:r>
            <a:r>
              <a:rPr sz="2800" spc="-20" dirty="0">
                <a:latin typeface="Arial"/>
                <a:cs typeface="Arial"/>
              </a:rPr>
              <a:t>of </a:t>
            </a:r>
            <a:r>
              <a:rPr sz="2800" spc="-95" dirty="0">
                <a:latin typeface="Arial"/>
                <a:cs typeface="Arial"/>
              </a:rPr>
              <a:t>your </a:t>
            </a:r>
            <a:r>
              <a:rPr sz="2800" spc="-80" dirty="0">
                <a:latin typeface="Arial"/>
                <a:cs typeface="Arial"/>
              </a:rPr>
              <a:t>training </a:t>
            </a:r>
            <a:r>
              <a:rPr sz="2800" spc="-135" dirty="0">
                <a:latin typeface="Arial"/>
                <a:cs typeface="Arial"/>
              </a:rPr>
              <a:t>data </a:t>
            </a:r>
            <a:r>
              <a:rPr sz="2800" spc="-90" dirty="0">
                <a:latin typeface="Arial"/>
                <a:cs typeface="Arial"/>
              </a:rPr>
              <a:t>(‘augmentation’), </a:t>
            </a:r>
            <a:r>
              <a:rPr sz="2800" spc="-145" dirty="0">
                <a:latin typeface="Arial"/>
                <a:cs typeface="Arial"/>
              </a:rPr>
              <a:t>by </a:t>
            </a:r>
            <a:r>
              <a:rPr sz="2800" spc="-140" dirty="0">
                <a:latin typeface="Arial"/>
                <a:cs typeface="Arial"/>
              </a:rPr>
              <a:t>various</a:t>
            </a:r>
            <a:r>
              <a:rPr sz="2800" spc="-290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transformations.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SzPct val="101818"/>
              <a:buChar char="•"/>
              <a:tabLst>
                <a:tab pos="241300" algn="l"/>
              </a:tabLst>
            </a:pPr>
            <a:r>
              <a:rPr sz="4125" spc="-127" baseline="1010" dirty="0">
                <a:latin typeface="Arial"/>
                <a:cs typeface="Arial"/>
              </a:rPr>
              <a:t>Geometric</a:t>
            </a:r>
            <a:r>
              <a:rPr sz="2800" spc="-85" dirty="0">
                <a:latin typeface="Arial"/>
                <a:cs typeface="Arial"/>
              </a:rPr>
              <a:t>: </a:t>
            </a:r>
            <a:r>
              <a:rPr sz="2800" spc="-75" dirty="0">
                <a:latin typeface="Arial"/>
                <a:cs typeface="Arial"/>
              </a:rPr>
              <a:t>flipping, </a:t>
            </a:r>
            <a:r>
              <a:rPr sz="2800" spc="-55" dirty="0">
                <a:latin typeface="Arial"/>
                <a:cs typeface="Arial"/>
              </a:rPr>
              <a:t>rotation, </a:t>
            </a:r>
            <a:r>
              <a:rPr sz="2800" spc="-145" dirty="0">
                <a:latin typeface="Arial"/>
                <a:cs typeface="Arial"/>
              </a:rPr>
              <a:t>shearing, </a:t>
            </a:r>
            <a:r>
              <a:rPr sz="2800" spc="-120" dirty="0">
                <a:latin typeface="Arial"/>
                <a:cs typeface="Arial"/>
              </a:rPr>
              <a:t>random</a:t>
            </a:r>
            <a:r>
              <a:rPr sz="2800" spc="-340" dirty="0">
                <a:latin typeface="Arial"/>
                <a:cs typeface="Arial"/>
              </a:rPr>
              <a:t> </a:t>
            </a:r>
            <a:r>
              <a:rPr sz="2800" spc="-160" dirty="0">
                <a:latin typeface="Arial"/>
                <a:cs typeface="Arial"/>
              </a:rPr>
              <a:t>crops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18816" y="3846576"/>
            <a:ext cx="6278880" cy="2450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37904" y="2855976"/>
            <a:ext cx="2279904" cy="3453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9184" y="2663951"/>
            <a:ext cx="2734055" cy="15179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39" y="6514862"/>
            <a:ext cx="395668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70" dirty="0">
                <a:latin typeface="Arial"/>
                <a:cs typeface="Arial"/>
              </a:rPr>
              <a:t>Credit: </a:t>
            </a:r>
            <a:r>
              <a:rPr sz="1800" spc="-120" dirty="0">
                <a:latin typeface="Arial"/>
                <a:cs typeface="Arial"/>
              </a:rPr>
              <a:t>Lazebnik, </a:t>
            </a:r>
            <a:r>
              <a:rPr sz="1800" spc="-165" dirty="0">
                <a:latin typeface="Arial"/>
                <a:cs typeface="Arial"/>
              </a:rPr>
              <a:t>CS231n, </a:t>
            </a:r>
            <a:r>
              <a:rPr sz="1800" u="sng" spc="-9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source1</a:t>
            </a:r>
            <a:r>
              <a:rPr sz="1800" spc="-95" dirty="0">
                <a:latin typeface="Arial"/>
                <a:cs typeface="Arial"/>
              </a:rPr>
              <a:t>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u="sng" spc="-1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source2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6558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47847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Data</a:t>
            </a:r>
            <a:r>
              <a:rPr spc="-80" dirty="0"/>
              <a:t> </a:t>
            </a:r>
            <a:r>
              <a:rPr spc="40" dirty="0"/>
              <a:t>augmentation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38200" y="1351173"/>
            <a:ext cx="10515600" cy="4351338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1440"/>
              </a:spcBef>
            </a:pPr>
            <a:r>
              <a:rPr spc="-170" dirty="0"/>
              <a:t>Increase </a:t>
            </a:r>
            <a:r>
              <a:rPr spc="-220" dirty="0"/>
              <a:t>size </a:t>
            </a:r>
            <a:r>
              <a:rPr spc="-20" dirty="0"/>
              <a:t>of </a:t>
            </a:r>
            <a:r>
              <a:rPr spc="-95" dirty="0"/>
              <a:t>your </a:t>
            </a:r>
            <a:r>
              <a:rPr spc="-80" dirty="0"/>
              <a:t>training </a:t>
            </a:r>
            <a:r>
              <a:rPr spc="-135" dirty="0"/>
              <a:t>data </a:t>
            </a:r>
            <a:r>
              <a:rPr spc="-90" dirty="0"/>
              <a:t>(‘augmentation’), </a:t>
            </a:r>
            <a:r>
              <a:rPr spc="-145" dirty="0"/>
              <a:t>by </a:t>
            </a:r>
            <a:r>
              <a:rPr spc="-140" dirty="0"/>
              <a:t>various</a:t>
            </a:r>
            <a:r>
              <a:rPr spc="-290" dirty="0"/>
              <a:t> </a:t>
            </a:r>
            <a:r>
              <a:rPr spc="-100" dirty="0"/>
              <a:t>transformations.</a:t>
            </a:r>
          </a:p>
          <a:p>
            <a:pPr marL="385445" indent="-228600">
              <a:lnSpc>
                <a:spcPct val="100000"/>
              </a:lnSpc>
              <a:spcBef>
                <a:spcPts val="1345"/>
              </a:spcBef>
              <a:buSzPct val="101818"/>
              <a:buChar char="•"/>
              <a:tabLst>
                <a:tab pos="385445" algn="l"/>
              </a:tabLst>
            </a:pPr>
            <a:r>
              <a:rPr sz="4125" spc="-127" baseline="1010" dirty="0"/>
              <a:t>Geometric</a:t>
            </a:r>
            <a:r>
              <a:rPr sz="2800" spc="-85" dirty="0"/>
              <a:t>: </a:t>
            </a:r>
            <a:r>
              <a:rPr sz="2800" spc="-75" dirty="0"/>
              <a:t>flipping, </a:t>
            </a:r>
            <a:r>
              <a:rPr sz="2800" spc="-55" dirty="0"/>
              <a:t>rotation, </a:t>
            </a:r>
            <a:r>
              <a:rPr sz="2800" spc="-145" dirty="0"/>
              <a:t>shearing, </a:t>
            </a:r>
            <a:r>
              <a:rPr sz="2800" spc="-120" dirty="0"/>
              <a:t>random</a:t>
            </a:r>
            <a:r>
              <a:rPr sz="2800" spc="-340" dirty="0"/>
              <a:t> </a:t>
            </a:r>
            <a:r>
              <a:rPr sz="2800" spc="-160" dirty="0"/>
              <a:t>crops</a:t>
            </a:r>
            <a:endParaRPr sz="2800" dirty="0"/>
          </a:p>
          <a:p>
            <a:pPr marL="385445" indent="-228600">
              <a:lnSpc>
                <a:spcPct val="100000"/>
              </a:lnSpc>
              <a:spcBef>
                <a:spcPts val="1345"/>
              </a:spcBef>
              <a:buSzPct val="101818"/>
              <a:buChar char="•"/>
              <a:tabLst>
                <a:tab pos="385445" algn="l"/>
              </a:tabLst>
            </a:pPr>
            <a:r>
              <a:rPr sz="4125" spc="-97" baseline="1010" dirty="0"/>
              <a:t>Photometric</a:t>
            </a:r>
            <a:r>
              <a:rPr sz="2800" spc="-65" dirty="0"/>
              <a:t>: </a:t>
            </a:r>
            <a:r>
              <a:rPr sz="2800" spc="-85" dirty="0"/>
              <a:t>color</a:t>
            </a:r>
            <a:r>
              <a:rPr sz="2800" spc="-225" dirty="0"/>
              <a:t> </a:t>
            </a:r>
            <a:r>
              <a:rPr sz="2800" spc="-100" dirty="0"/>
              <a:t>transformations</a:t>
            </a:r>
            <a:endParaRPr sz="2800" dirty="0"/>
          </a:p>
        </p:txBody>
      </p:sp>
      <p:sp>
        <p:nvSpPr>
          <p:cNvPr id="4" name="object 4"/>
          <p:cNvSpPr/>
          <p:nvPr/>
        </p:nvSpPr>
        <p:spPr>
          <a:xfrm>
            <a:off x="3523488" y="3380232"/>
            <a:ext cx="5471159" cy="3057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6514862"/>
            <a:ext cx="300482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70" dirty="0">
                <a:latin typeface="Arial"/>
                <a:cs typeface="Arial"/>
              </a:rPr>
              <a:t>Credit: </a:t>
            </a:r>
            <a:r>
              <a:rPr sz="1800" spc="-120" dirty="0">
                <a:latin typeface="Arial"/>
                <a:cs typeface="Arial"/>
              </a:rPr>
              <a:t>Lazebnik, </a:t>
            </a:r>
            <a:r>
              <a:rPr sz="1800" spc="-165" dirty="0">
                <a:latin typeface="Arial"/>
                <a:cs typeface="Arial"/>
              </a:rPr>
              <a:t>CS231n,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u="sng" spc="-1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source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2784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3756"/>
            <a:ext cx="47847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Data</a:t>
            </a:r>
            <a:r>
              <a:rPr spc="-80" dirty="0"/>
              <a:t> </a:t>
            </a:r>
            <a:r>
              <a:rPr spc="40" dirty="0"/>
              <a:t>augmentation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82924" y="1092379"/>
            <a:ext cx="10515600" cy="4351338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1440"/>
              </a:spcBef>
            </a:pPr>
            <a:r>
              <a:rPr spc="-170" dirty="0"/>
              <a:t>Increase </a:t>
            </a:r>
            <a:r>
              <a:rPr spc="-220" dirty="0"/>
              <a:t>size </a:t>
            </a:r>
            <a:r>
              <a:rPr spc="-20" dirty="0"/>
              <a:t>of </a:t>
            </a:r>
            <a:r>
              <a:rPr spc="-95" dirty="0"/>
              <a:t>your </a:t>
            </a:r>
            <a:r>
              <a:rPr spc="-80" dirty="0"/>
              <a:t>training </a:t>
            </a:r>
            <a:r>
              <a:rPr spc="-135" dirty="0"/>
              <a:t>data </a:t>
            </a:r>
            <a:r>
              <a:rPr spc="-90" dirty="0"/>
              <a:t>(‘augmentation’), </a:t>
            </a:r>
            <a:r>
              <a:rPr spc="-145" dirty="0"/>
              <a:t>by </a:t>
            </a:r>
            <a:r>
              <a:rPr spc="-140" dirty="0"/>
              <a:t>various</a:t>
            </a:r>
            <a:r>
              <a:rPr spc="-290" dirty="0"/>
              <a:t> </a:t>
            </a:r>
            <a:r>
              <a:rPr spc="-100" dirty="0"/>
              <a:t>transformations.</a:t>
            </a:r>
          </a:p>
          <a:p>
            <a:pPr marL="385445" indent="-228600">
              <a:lnSpc>
                <a:spcPct val="100000"/>
              </a:lnSpc>
              <a:spcBef>
                <a:spcPts val="1345"/>
              </a:spcBef>
              <a:buSzPct val="101818"/>
              <a:buChar char="•"/>
              <a:tabLst>
                <a:tab pos="385445" algn="l"/>
              </a:tabLst>
            </a:pPr>
            <a:r>
              <a:rPr sz="4125" spc="-127" baseline="1010" dirty="0"/>
              <a:t>Geometric</a:t>
            </a:r>
            <a:r>
              <a:rPr sz="2800" spc="-85" dirty="0"/>
              <a:t>: </a:t>
            </a:r>
            <a:r>
              <a:rPr sz="2800" spc="-75" dirty="0"/>
              <a:t>flipping, </a:t>
            </a:r>
            <a:r>
              <a:rPr sz="2800" spc="-55" dirty="0"/>
              <a:t>rotation, </a:t>
            </a:r>
            <a:r>
              <a:rPr sz="2800" spc="-145" dirty="0"/>
              <a:t>shearing, </a:t>
            </a:r>
            <a:r>
              <a:rPr sz="2800" spc="-120" dirty="0"/>
              <a:t>random</a:t>
            </a:r>
            <a:r>
              <a:rPr sz="2800" spc="-340" dirty="0"/>
              <a:t> </a:t>
            </a:r>
            <a:r>
              <a:rPr sz="2800" spc="-160" dirty="0"/>
              <a:t>crops</a:t>
            </a:r>
            <a:endParaRPr sz="2800" dirty="0"/>
          </a:p>
          <a:p>
            <a:pPr marL="385445" indent="-228600">
              <a:lnSpc>
                <a:spcPct val="100000"/>
              </a:lnSpc>
              <a:spcBef>
                <a:spcPts val="1345"/>
              </a:spcBef>
              <a:buSzPct val="101818"/>
              <a:buChar char="•"/>
              <a:tabLst>
                <a:tab pos="385445" algn="l"/>
              </a:tabLst>
            </a:pPr>
            <a:r>
              <a:rPr sz="4125" spc="-97" baseline="1010" dirty="0"/>
              <a:t>Photometric</a:t>
            </a:r>
            <a:r>
              <a:rPr sz="2800" spc="-65" dirty="0"/>
              <a:t>: </a:t>
            </a:r>
            <a:r>
              <a:rPr sz="2800" spc="-85" dirty="0"/>
              <a:t>color</a:t>
            </a:r>
            <a:r>
              <a:rPr sz="2800" spc="-225" dirty="0"/>
              <a:t> </a:t>
            </a:r>
            <a:r>
              <a:rPr sz="2800" spc="-100" dirty="0"/>
              <a:t>transformations</a:t>
            </a:r>
            <a:endParaRPr sz="2800" dirty="0"/>
          </a:p>
          <a:p>
            <a:pPr marL="385445" indent="-228600">
              <a:lnSpc>
                <a:spcPct val="100000"/>
              </a:lnSpc>
              <a:spcBef>
                <a:spcPts val="1345"/>
              </a:spcBef>
              <a:buSzPct val="101818"/>
              <a:buChar char="•"/>
              <a:tabLst>
                <a:tab pos="385445" algn="l"/>
              </a:tabLst>
            </a:pPr>
            <a:r>
              <a:rPr sz="4125" spc="-97" baseline="1010" dirty="0"/>
              <a:t>Other</a:t>
            </a:r>
            <a:r>
              <a:rPr sz="2800" spc="-65" dirty="0"/>
              <a:t>: </a:t>
            </a:r>
            <a:r>
              <a:rPr sz="2800" spc="-155" dirty="0"/>
              <a:t>add </a:t>
            </a:r>
            <a:r>
              <a:rPr sz="2800" spc="-135" dirty="0"/>
              <a:t>noise, </a:t>
            </a:r>
            <a:r>
              <a:rPr sz="2800" spc="-150" dirty="0"/>
              <a:t>compression </a:t>
            </a:r>
            <a:r>
              <a:rPr sz="2800" spc="-85" dirty="0"/>
              <a:t>artifacts, </a:t>
            </a:r>
            <a:r>
              <a:rPr sz="2800" spc="-155" dirty="0"/>
              <a:t>lens </a:t>
            </a:r>
            <a:r>
              <a:rPr sz="2800" spc="-80" dirty="0"/>
              <a:t>distortions,</a:t>
            </a:r>
            <a:r>
              <a:rPr sz="2800" spc="-225" dirty="0"/>
              <a:t> </a:t>
            </a:r>
            <a:r>
              <a:rPr sz="2800" spc="-100" dirty="0"/>
              <a:t>etc.</a:t>
            </a:r>
            <a:endParaRPr sz="2800" dirty="0"/>
          </a:p>
        </p:txBody>
      </p:sp>
      <p:sp>
        <p:nvSpPr>
          <p:cNvPr id="4" name="object 4"/>
          <p:cNvSpPr/>
          <p:nvPr/>
        </p:nvSpPr>
        <p:spPr>
          <a:xfrm>
            <a:off x="2182367" y="3767328"/>
            <a:ext cx="7821168" cy="2563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6514862"/>
            <a:ext cx="300482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70" dirty="0">
                <a:latin typeface="Arial"/>
                <a:cs typeface="Arial"/>
              </a:rPr>
              <a:t>Credit: </a:t>
            </a:r>
            <a:r>
              <a:rPr sz="1800" spc="-120" dirty="0">
                <a:latin typeface="Arial"/>
                <a:cs typeface="Arial"/>
              </a:rPr>
              <a:t>Lazebnik, </a:t>
            </a:r>
            <a:r>
              <a:rPr sz="1800" spc="-165" dirty="0">
                <a:latin typeface="Arial"/>
                <a:cs typeface="Arial"/>
              </a:rPr>
              <a:t>CS231n,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u="sng" spc="-1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source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2262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48" y="336770"/>
            <a:ext cx="761323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0" dirty="0">
                <a:latin typeface="Arial"/>
                <a:cs typeface="Arial"/>
              </a:rPr>
              <a:t>Regularization#4:</a:t>
            </a:r>
            <a:r>
              <a:rPr lang="en-US" spc="-235" dirty="0">
                <a:latin typeface="Arial"/>
                <a:cs typeface="Arial"/>
              </a:rPr>
              <a:t> </a:t>
            </a:r>
            <a:r>
              <a:rPr lang="en-US" spc="-130" dirty="0">
                <a:latin typeface="Arial"/>
                <a:cs typeface="Arial"/>
              </a:rPr>
              <a:t>Early Stopping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13944" y="2147856"/>
            <a:ext cx="228600" cy="3439795"/>
          </a:xfrm>
          <a:custGeom>
            <a:avLst/>
            <a:gdLst/>
            <a:ahLst/>
            <a:cxnLst/>
            <a:rect l="l" t="t" r="r" b="b"/>
            <a:pathLst>
              <a:path w="228600" h="3439795">
                <a:moveTo>
                  <a:pt x="114300" y="152400"/>
                </a:moveTo>
                <a:lnTo>
                  <a:pt x="99470" y="155394"/>
                </a:lnTo>
                <a:lnTo>
                  <a:pt x="87359" y="163559"/>
                </a:lnTo>
                <a:lnTo>
                  <a:pt x="79194" y="175670"/>
                </a:lnTo>
                <a:lnTo>
                  <a:pt x="76200" y="190500"/>
                </a:lnTo>
                <a:lnTo>
                  <a:pt x="76200" y="3401355"/>
                </a:lnTo>
                <a:lnTo>
                  <a:pt x="79194" y="3416185"/>
                </a:lnTo>
                <a:lnTo>
                  <a:pt x="87359" y="3428296"/>
                </a:lnTo>
                <a:lnTo>
                  <a:pt x="99469" y="3436461"/>
                </a:lnTo>
                <a:lnTo>
                  <a:pt x="114300" y="3439455"/>
                </a:lnTo>
                <a:lnTo>
                  <a:pt x="129129" y="3436461"/>
                </a:lnTo>
                <a:lnTo>
                  <a:pt x="141240" y="3428296"/>
                </a:lnTo>
                <a:lnTo>
                  <a:pt x="149405" y="3416185"/>
                </a:lnTo>
                <a:lnTo>
                  <a:pt x="152400" y="3401355"/>
                </a:lnTo>
                <a:lnTo>
                  <a:pt x="152400" y="190500"/>
                </a:lnTo>
                <a:lnTo>
                  <a:pt x="149405" y="175670"/>
                </a:lnTo>
                <a:lnTo>
                  <a:pt x="141240" y="163559"/>
                </a:lnTo>
                <a:lnTo>
                  <a:pt x="129130" y="155394"/>
                </a:lnTo>
                <a:lnTo>
                  <a:pt x="114300" y="152400"/>
                </a:lnTo>
                <a:close/>
              </a:path>
              <a:path w="228600" h="3439795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79194" y="175670"/>
                </a:lnTo>
                <a:lnTo>
                  <a:pt x="87359" y="163559"/>
                </a:lnTo>
                <a:lnTo>
                  <a:pt x="99470" y="155394"/>
                </a:lnTo>
                <a:lnTo>
                  <a:pt x="114300" y="152400"/>
                </a:lnTo>
                <a:lnTo>
                  <a:pt x="190500" y="152400"/>
                </a:lnTo>
                <a:lnTo>
                  <a:pt x="114300" y="0"/>
                </a:lnTo>
                <a:close/>
              </a:path>
              <a:path w="228600" h="3439795">
                <a:moveTo>
                  <a:pt x="190500" y="152400"/>
                </a:moveTo>
                <a:lnTo>
                  <a:pt x="114300" y="152400"/>
                </a:lnTo>
                <a:lnTo>
                  <a:pt x="129130" y="155394"/>
                </a:lnTo>
                <a:lnTo>
                  <a:pt x="141240" y="163559"/>
                </a:lnTo>
                <a:lnTo>
                  <a:pt x="149405" y="175670"/>
                </a:ln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190500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0144" y="5434912"/>
            <a:ext cx="6223635" cy="228600"/>
          </a:xfrm>
          <a:custGeom>
            <a:avLst/>
            <a:gdLst/>
            <a:ahLst/>
            <a:cxnLst/>
            <a:rect l="l" t="t" r="r" b="b"/>
            <a:pathLst>
              <a:path w="6223634" h="228600">
                <a:moveTo>
                  <a:pt x="5994949" y="0"/>
                </a:moveTo>
                <a:lnTo>
                  <a:pt x="5994949" y="228600"/>
                </a:lnTo>
                <a:lnTo>
                  <a:pt x="6147349" y="152400"/>
                </a:lnTo>
                <a:lnTo>
                  <a:pt x="6033051" y="152400"/>
                </a:lnTo>
                <a:lnTo>
                  <a:pt x="6047881" y="149405"/>
                </a:lnTo>
                <a:lnTo>
                  <a:pt x="6059992" y="141240"/>
                </a:lnTo>
                <a:lnTo>
                  <a:pt x="6068157" y="129129"/>
                </a:lnTo>
                <a:lnTo>
                  <a:pt x="6071151" y="114300"/>
                </a:lnTo>
                <a:lnTo>
                  <a:pt x="6068156" y="99469"/>
                </a:lnTo>
                <a:lnTo>
                  <a:pt x="6059991" y="87359"/>
                </a:lnTo>
                <a:lnTo>
                  <a:pt x="6047880" y="79194"/>
                </a:lnTo>
                <a:lnTo>
                  <a:pt x="6033051" y="76200"/>
                </a:lnTo>
                <a:lnTo>
                  <a:pt x="6147349" y="76200"/>
                </a:lnTo>
                <a:lnTo>
                  <a:pt x="5994949" y="0"/>
                </a:lnTo>
                <a:close/>
              </a:path>
              <a:path w="6223634" h="228600">
                <a:moveTo>
                  <a:pt x="5994949" y="76200"/>
                </a:moveTo>
                <a:lnTo>
                  <a:pt x="38100" y="76200"/>
                </a:lnTo>
                <a:lnTo>
                  <a:pt x="23269" y="79194"/>
                </a:lnTo>
                <a:lnTo>
                  <a:pt x="11158" y="87359"/>
                </a:lnTo>
                <a:lnTo>
                  <a:pt x="2993" y="99470"/>
                </a:lnTo>
                <a:lnTo>
                  <a:pt x="0" y="114300"/>
                </a:lnTo>
                <a:lnTo>
                  <a:pt x="2994" y="129130"/>
                </a:lnTo>
                <a:lnTo>
                  <a:pt x="11159" y="141240"/>
                </a:lnTo>
                <a:lnTo>
                  <a:pt x="23270" y="149405"/>
                </a:lnTo>
                <a:lnTo>
                  <a:pt x="38100" y="152400"/>
                </a:lnTo>
                <a:lnTo>
                  <a:pt x="5994949" y="152400"/>
                </a:lnTo>
                <a:lnTo>
                  <a:pt x="5994949" y="76200"/>
                </a:lnTo>
                <a:close/>
              </a:path>
              <a:path w="6223634" h="228600">
                <a:moveTo>
                  <a:pt x="6147349" y="76200"/>
                </a:moveTo>
                <a:lnTo>
                  <a:pt x="6033051" y="76200"/>
                </a:lnTo>
                <a:lnTo>
                  <a:pt x="6047881" y="79194"/>
                </a:lnTo>
                <a:lnTo>
                  <a:pt x="6059992" y="87359"/>
                </a:lnTo>
                <a:lnTo>
                  <a:pt x="6068157" y="99470"/>
                </a:lnTo>
                <a:lnTo>
                  <a:pt x="6071151" y="114300"/>
                </a:lnTo>
                <a:lnTo>
                  <a:pt x="6068157" y="129130"/>
                </a:lnTo>
                <a:lnTo>
                  <a:pt x="6059992" y="141240"/>
                </a:lnTo>
                <a:lnTo>
                  <a:pt x="6047881" y="149405"/>
                </a:lnTo>
                <a:lnTo>
                  <a:pt x="6033051" y="152400"/>
                </a:lnTo>
                <a:lnTo>
                  <a:pt x="6147349" y="152400"/>
                </a:lnTo>
                <a:lnTo>
                  <a:pt x="6223548" y="114300"/>
                </a:lnTo>
                <a:lnTo>
                  <a:pt x="6147349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17043" y="2531462"/>
            <a:ext cx="6157595" cy="1393190"/>
          </a:xfrm>
          <a:custGeom>
            <a:avLst/>
            <a:gdLst/>
            <a:ahLst/>
            <a:cxnLst/>
            <a:rect l="l" t="t" r="r" b="b"/>
            <a:pathLst>
              <a:path w="6157595" h="1393189">
                <a:moveTo>
                  <a:pt x="0" y="0"/>
                </a:moveTo>
                <a:lnTo>
                  <a:pt x="20987" y="1968"/>
                </a:lnTo>
                <a:lnTo>
                  <a:pt x="41985" y="3850"/>
                </a:lnTo>
                <a:lnTo>
                  <a:pt x="62962" y="5904"/>
                </a:lnTo>
                <a:lnTo>
                  <a:pt x="83890" y="8389"/>
                </a:lnTo>
                <a:lnTo>
                  <a:pt x="94428" y="10164"/>
                </a:lnTo>
                <a:lnTo>
                  <a:pt x="104888" y="12411"/>
                </a:lnTo>
                <a:lnTo>
                  <a:pt x="115334" y="14743"/>
                </a:lnTo>
                <a:lnTo>
                  <a:pt x="125835" y="16778"/>
                </a:lnTo>
                <a:lnTo>
                  <a:pt x="140500" y="18977"/>
                </a:lnTo>
                <a:lnTo>
                  <a:pt x="155208" y="20903"/>
                </a:lnTo>
                <a:lnTo>
                  <a:pt x="169910" y="22863"/>
                </a:lnTo>
                <a:lnTo>
                  <a:pt x="226577" y="33173"/>
                </a:lnTo>
                <a:lnTo>
                  <a:pt x="268448" y="41945"/>
                </a:lnTo>
                <a:lnTo>
                  <a:pt x="285214" y="46197"/>
                </a:lnTo>
                <a:lnTo>
                  <a:pt x="293576" y="48409"/>
                </a:lnTo>
                <a:lnTo>
                  <a:pt x="356868" y="59394"/>
                </a:lnTo>
                <a:lnTo>
                  <a:pt x="411061" y="67112"/>
                </a:lnTo>
                <a:lnTo>
                  <a:pt x="434526" y="74972"/>
                </a:lnTo>
                <a:lnTo>
                  <a:pt x="445480" y="77523"/>
                </a:lnTo>
                <a:lnTo>
                  <a:pt x="462294" y="79062"/>
                </a:lnTo>
                <a:lnTo>
                  <a:pt x="503340" y="83890"/>
                </a:lnTo>
                <a:lnTo>
                  <a:pt x="562063" y="92279"/>
                </a:lnTo>
                <a:lnTo>
                  <a:pt x="568315" y="94525"/>
                </a:lnTo>
                <a:lnTo>
                  <a:pt x="574540" y="96871"/>
                </a:lnTo>
                <a:lnTo>
                  <a:pt x="580819" y="99018"/>
                </a:lnTo>
                <a:lnTo>
                  <a:pt x="623292" y="106380"/>
                </a:lnTo>
                <a:lnTo>
                  <a:pt x="664087" y="110920"/>
                </a:lnTo>
                <a:lnTo>
                  <a:pt x="704204" y="114528"/>
                </a:lnTo>
                <a:lnTo>
                  <a:pt x="738232" y="117446"/>
                </a:lnTo>
                <a:lnTo>
                  <a:pt x="748727" y="119501"/>
                </a:lnTo>
                <a:lnTo>
                  <a:pt x="788573" y="127910"/>
                </a:lnTo>
                <a:lnTo>
                  <a:pt x="796921" y="130194"/>
                </a:lnTo>
                <a:lnTo>
                  <a:pt x="805286" y="132395"/>
                </a:lnTo>
                <a:lnTo>
                  <a:pt x="813733" y="134224"/>
                </a:lnTo>
                <a:lnTo>
                  <a:pt x="828379" y="136529"/>
                </a:lnTo>
                <a:lnTo>
                  <a:pt x="843094" y="138418"/>
                </a:lnTo>
                <a:lnTo>
                  <a:pt x="857808" y="140307"/>
                </a:lnTo>
                <a:lnTo>
                  <a:pt x="872455" y="142613"/>
                </a:lnTo>
                <a:lnTo>
                  <a:pt x="880870" y="144632"/>
                </a:lnTo>
                <a:lnTo>
                  <a:pt x="889185" y="147150"/>
                </a:lnTo>
                <a:lnTo>
                  <a:pt x="897523" y="149497"/>
                </a:lnTo>
                <a:lnTo>
                  <a:pt x="906011" y="151002"/>
                </a:lnTo>
                <a:lnTo>
                  <a:pt x="939509" y="153801"/>
                </a:lnTo>
                <a:lnTo>
                  <a:pt x="973072" y="155820"/>
                </a:lnTo>
                <a:lnTo>
                  <a:pt x="1006660" y="157527"/>
                </a:lnTo>
                <a:lnTo>
                  <a:pt x="1040235" y="159391"/>
                </a:lnTo>
                <a:lnTo>
                  <a:pt x="1098958" y="167780"/>
                </a:lnTo>
                <a:lnTo>
                  <a:pt x="1115755" y="169763"/>
                </a:lnTo>
                <a:lnTo>
                  <a:pt x="1132584" y="171533"/>
                </a:lnTo>
                <a:lnTo>
                  <a:pt x="1149377" y="173524"/>
                </a:lnTo>
                <a:lnTo>
                  <a:pt x="1166070" y="176169"/>
                </a:lnTo>
                <a:lnTo>
                  <a:pt x="1182919" y="180050"/>
                </a:lnTo>
                <a:lnTo>
                  <a:pt x="1199595" y="184730"/>
                </a:lnTo>
                <a:lnTo>
                  <a:pt x="1216287" y="189323"/>
                </a:lnTo>
                <a:lnTo>
                  <a:pt x="1269677" y="199098"/>
                </a:lnTo>
                <a:lnTo>
                  <a:pt x="1331334" y="205552"/>
                </a:lnTo>
                <a:lnTo>
                  <a:pt x="1384184" y="209725"/>
                </a:lnTo>
                <a:lnTo>
                  <a:pt x="1392555" y="211897"/>
                </a:lnTo>
                <a:lnTo>
                  <a:pt x="1400916" y="214120"/>
                </a:lnTo>
                <a:lnTo>
                  <a:pt x="1409300" y="216242"/>
                </a:lnTo>
                <a:lnTo>
                  <a:pt x="1417740" y="218114"/>
                </a:lnTo>
                <a:lnTo>
                  <a:pt x="1430287" y="220404"/>
                </a:lnTo>
                <a:lnTo>
                  <a:pt x="1442886" y="222418"/>
                </a:lnTo>
                <a:lnTo>
                  <a:pt x="1455494" y="224377"/>
                </a:lnTo>
                <a:lnTo>
                  <a:pt x="1468074" y="226503"/>
                </a:lnTo>
                <a:lnTo>
                  <a:pt x="1478580" y="228496"/>
                </a:lnTo>
                <a:lnTo>
                  <a:pt x="1489064" y="230605"/>
                </a:lnTo>
                <a:lnTo>
                  <a:pt x="1499539" y="232760"/>
                </a:lnTo>
                <a:lnTo>
                  <a:pt x="1510019" y="234892"/>
                </a:lnTo>
                <a:lnTo>
                  <a:pt x="1516145" y="239424"/>
                </a:lnTo>
                <a:lnTo>
                  <a:pt x="1522161" y="244182"/>
                </a:lnTo>
                <a:lnTo>
                  <a:pt x="1528398" y="248490"/>
                </a:lnTo>
                <a:lnTo>
                  <a:pt x="1535186" y="251670"/>
                </a:lnTo>
                <a:lnTo>
                  <a:pt x="1547505" y="254822"/>
                </a:lnTo>
                <a:lnTo>
                  <a:pt x="1560128" y="256740"/>
                </a:lnTo>
                <a:lnTo>
                  <a:pt x="1572864" y="258220"/>
                </a:lnTo>
                <a:lnTo>
                  <a:pt x="1585520" y="260059"/>
                </a:lnTo>
                <a:lnTo>
                  <a:pt x="1627465" y="268448"/>
                </a:lnTo>
                <a:lnTo>
                  <a:pt x="1646319" y="274802"/>
                </a:lnTo>
                <a:lnTo>
                  <a:pt x="1652632" y="276836"/>
                </a:lnTo>
                <a:lnTo>
                  <a:pt x="1682196" y="284393"/>
                </a:lnTo>
                <a:lnTo>
                  <a:pt x="1698635" y="287807"/>
                </a:lnTo>
                <a:lnTo>
                  <a:pt x="1719335" y="294125"/>
                </a:lnTo>
                <a:lnTo>
                  <a:pt x="1761688" y="310392"/>
                </a:lnTo>
                <a:lnTo>
                  <a:pt x="1772104" y="314791"/>
                </a:lnTo>
                <a:lnTo>
                  <a:pt x="1782474" y="319327"/>
                </a:lnTo>
                <a:lnTo>
                  <a:pt x="1792937" y="323589"/>
                </a:lnTo>
                <a:lnTo>
                  <a:pt x="1803633" y="327170"/>
                </a:lnTo>
                <a:lnTo>
                  <a:pt x="1822384" y="331845"/>
                </a:lnTo>
                <a:lnTo>
                  <a:pt x="1841338" y="335724"/>
                </a:lnTo>
                <a:lnTo>
                  <a:pt x="1860314" y="339519"/>
                </a:lnTo>
                <a:lnTo>
                  <a:pt x="1879134" y="343948"/>
                </a:lnTo>
                <a:lnTo>
                  <a:pt x="1891848" y="347705"/>
                </a:lnTo>
                <a:lnTo>
                  <a:pt x="1904417" y="351948"/>
                </a:lnTo>
                <a:lnTo>
                  <a:pt x="1916928" y="356385"/>
                </a:lnTo>
                <a:lnTo>
                  <a:pt x="1929468" y="360726"/>
                </a:lnTo>
                <a:lnTo>
                  <a:pt x="1979802" y="377504"/>
                </a:lnTo>
                <a:lnTo>
                  <a:pt x="1986054" y="379750"/>
                </a:lnTo>
                <a:lnTo>
                  <a:pt x="1992279" y="382096"/>
                </a:lnTo>
                <a:lnTo>
                  <a:pt x="1998558" y="384243"/>
                </a:lnTo>
                <a:lnTo>
                  <a:pt x="2004969" y="385893"/>
                </a:lnTo>
                <a:lnTo>
                  <a:pt x="2088859" y="402671"/>
                </a:lnTo>
                <a:lnTo>
                  <a:pt x="2095027" y="407093"/>
                </a:lnTo>
                <a:lnTo>
                  <a:pt x="2133026" y="425014"/>
                </a:lnTo>
                <a:lnTo>
                  <a:pt x="2180527" y="433025"/>
                </a:lnTo>
                <a:lnTo>
                  <a:pt x="2197916" y="436227"/>
                </a:lnTo>
                <a:lnTo>
                  <a:pt x="2237480" y="446208"/>
                </a:lnTo>
                <a:lnTo>
                  <a:pt x="2254155" y="450788"/>
                </a:lnTo>
                <a:lnTo>
                  <a:pt x="2255920" y="452169"/>
                </a:lnTo>
                <a:lnTo>
                  <a:pt x="2250751" y="452556"/>
                </a:lnTo>
                <a:lnTo>
                  <a:pt x="2246626" y="454152"/>
                </a:lnTo>
                <a:lnTo>
                  <a:pt x="2251522" y="459159"/>
                </a:lnTo>
                <a:lnTo>
                  <a:pt x="2273417" y="469783"/>
                </a:lnTo>
                <a:lnTo>
                  <a:pt x="2295615" y="476478"/>
                </a:lnTo>
                <a:lnTo>
                  <a:pt x="2314984" y="479183"/>
                </a:lnTo>
                <a:lnTo>
                  <a:pt x="2334541" y="483480"/>
                </a:lnTo>
                <a:lnTo>
                  <a:pt x="2357307" y="494950"/>
                </a:lnTo>
                <a:lnTo>
                  <a:pt x="2377936" y="508870"/>
                </a:lnTo>
                <a:lnTo>
                  <a:pt x="2384899" y="512728"/>
                </a:lnTo>
                <a:lnTo>
                  <a:pt x="2390775" y="512982"/>
                </a:lnTo>
                <a:lnTo>
                  <a:pt x="2408144" y="516089"/>
                </a:lnTo>
                <a:lnTo>
                  <a:pt x="2449586" y="528506"/>
                </a:lnTo>
                <a:lnTo>
                  <a:pt x="2455945" y="530440"/>
                </a:lnTo>
                <a:lnTo>
                  <a:pt x="2462349" y="532265"/>
                </a:lnTo>
                <a:lnTo>
                  <a:pt x="2468663" y="534308"/>
                </a:lnTo>
                <a:lnTo>
                  <a:pt x="2474753" y="536895"/>
                </a:lnTo>
                <a:lnTo>
                  <a:pt x="2481162" y="540920"/>
                </a:lnTo>
                <a:lnTo>
                  <a:pt x="2487178" y="545647"/>
                </a:lnTo>
                <a:lnTo>
                  <a:pt x="2493273" y="550192"/>
                </a:lnTo>
                <a:lnTo>
                  <a:pt x="2499920" y="553673"/>
                </a:lnTo>
                <a:lnTo>
                  <a:pt x="2510171" y="556568"/>
                </a:lnTo>
                <a:lnTo>
                  <a:pt x="2520740" y="558338"/>
                </a:lnTo>
                <a:lnTo>
                  <a:pt x="2531385" y="559872"/>
                </a:lnTo>
                <a:lnTo>
                  <a:pt x="2541865" y="562062"/>
                </a:lnTo>
                <a:lnTo>
                  <a:pt x="2554514" y="566043"/>
                </a:lnTo>
                <a:lnTo>
                  <a:pt x="2566996" y="570587"/>
                </a:lnTo>
                <a:lnTo>
                  <a:pt x="2579495" y="575063"/>
                </a:lnTo>
                <a:lnTo>
                  <a:pt x="2592199" y="578840"/>
                </a:lnTo>
                <a:lnTo>
                  <a:pt x="2606189" y="582242"/>
                </a:lnTo>
                <a:lnTo>
                  <a:pt x="2621627" y="586117"/>
                </a:lnTo>
                <a:lnTo>
                  <a:pt x="2637031" y="590548"/>
                </a:lnTo>
                <a:lnTo>
                  <a:pt x="2650921" y="595618"/>
                </a:lnTo>
                <a:lnTo>
                  <a:pt x="2659380" y="599664"/>
                </a:lnTo>
                <a:lnTo>
                  <a:pt x="2667655" y="604112"/>
                </a:lnTo>
                <a:lnTo>
                  <a:pt x="2675951" y="608507"/>
                </a:lnTo>
                <a:lnTo>
                  <a:pt x="2684477" y="612396"/>
                </a:lnTo>
                <a:lnTo>
                  <a:pt x="2697200" y="616408"/>
                </a:lnTo>
                <a:lnTo>
                  <a:pt x="2710283" y="619569"/>
                </a:lnTo>
                <a:lnTo>
                  <a:pt x="2723047" y="623337"/>
                </a:lnTo>
                <a:lnTo>
                  <a:pt x="2734811" y="629174"/>
                </a:lnTo>
                <a:lnTo>
                  <a:pt x="2741128" y="633331"/>
                </a:lnTo>
                <a:lnTo>
                  <a:pt x="2747463" y="637462"/>
                </a:lnTo>
                <a:lnTo>
                  <a:pt x="2753764" y="641644"/>
                </a:lnTo>
                <a:lnTo>
                  <a:pt x="2759978" y="645952"/>
                </a:lnTo>
                <a:lnTo>
                  <a:pt x="2768313" y="652337"/>
                </a:lnTo>
                <a:lnTo>
                  <a:pt x="2776470" y="658981"/>
                </a:lnTo>
                <a:lnTo>
                  <a:pt x="2784769" y="665402"/>
                </a:lnTo>
                <a:lnTo>
                  <a:pt x="2793534" y="671119"/>
                </a:lnTo>
                <a:lnTo>
                  <a:pt x="2799525" y="673887"/>
                </a:lnTo>
                <a:lnTo>
                  <a:pt x="2805850" y="675910"/>
                </a:lnTo>
                <a:lnTo>
                  <a:pt x="2812309" y="677634"/>
                </a:lnTo>
                <a:lnTo>
                  <a:pt x="2818701" y="679508"/>
                </a:lnTo>
                <a:lnTo>
                  <a:pt x="2863028" y="712278"/>
                </a:lnTo>
                <a:lnTo>
                  <a:pt x="2894202" y="729842"/>
                </a:lnTo>
                <a:lnTo>
                  <a:pt x="2902683" y="733864"/>
                </a:lnTo>
                <a:lnTo>
                  <a:pt x="2910980" y="738231"/>
                </a:lnTo>
                <a:lnTo>
                  <a:pt x="2917337" y="742328"/>
                </a:lnTo>
                <a:lnTo>
                  <a:pt x="2923464" y="746804"/>
                </a:lnTo>
                <a:lnTo>
                  <a:pt x="2929641" y="751188"/>
                </a:lnTo>
                <a:lnTo>
                  <a:pt x="2936147" y="755009"/>
                </a:lnTo>
                <a:lnTo>
                  <a:pt x="2942303" y="757432"/>
                </a:lnTo>
                <a:lnTo>
                  <a:pt x="2948730" y="759203"/>
                </a:lnTo>
                <a:lnTo>
                  <a:pt x="2955157" y="760974"/>
                </a:lnTo>
                <a:lnTo>
                  <a:pt x="2961314" y="763398"/>
                </a:lnTo>
                <a:lnTo>
                  <a:pt x="2967782" y="767287"/>
                </a:lnTo>
                <a:lnTo>
                  <a:pt x="2973897" y="771787"/>
                </a:lnTo>
                <a:lnTo>
                  <a:pt x="2980012" y="776286"/>
                </a:lnTo>
                <a:lnTo>
                  <a:pt x="2986481" y="780176"/>
                </a:lnTo>
                <a:lnTo>
                  <a:pt x="2996858" y="784624"/>
                </a:lnTo>
                <a:lnTo>
                  <a:pt x="3007546" y="788386"/>
                </a:lnTo>
                <a:lnTo>
                  <a:pt x="3018189" y="792237"/>
                </a:lnTo>
                <a:lnTo>
                  <a:pt x="3028426" y="796954"/>
                </a:lnTo>
                <a:lnTo>
                  <a:pt x="3063154" y="817405"/>
                </a:lnTo>
                <a:lnTo>
                  <a:pt x="3075118" y="826796"/>
                </a:lnTo>
                <a:lnTo>
                  <a:pt x="3078106" y="830155"/>
                </a:lnTo>
                <a:lnTo>
                  <a:pt x="3085909" y="832513"/>
                </a:lnTo>
                <a:lnTo>
                  <a:pt x="3112316" y="838899"/>
                </a:lnTo>
                <a:lnTo>
                  <a:pt x="3153233" y="865740"/>
                </a:lnTo>
                <a:lnTo>
                  <a:pt x="3171115" y="877543"/>
                </a:lnTo>
                <a:lnTo>
                  <a:pt x="3186862" y="882607"/>
                </a:lnTo>
                <a:lnTo>
                  <a:pt x="3221373" y="889233"/>
                </a:lnTo>
                <a:lnTo>
                  <a:pt x="3227548" y="893638"/>
                </a:lnTo>
                <a:lnTo>
                  <a:pt x="3233647" y="898183"/>
                </a:lnTo>
                <a:lnTo>
                  <a:pt x="3239900" y="902448"/>
                </a:lnTo>
                <a:lnTo>
                  <a:pt x="3246540" y="906011"/>
                </a:lnTo>
                <a:lnTo>
                  <a:pt x="3259090" y="910383"/>
                </a:lnTo>
                <a:lnTo>
                  <a:pt x="3272080" y="913681"/>
                </a:lnTo>
                <a:lnTo>
                  <a:pt x="3284884" y="917338"/>
                </a:lnTo>
                <a:lnTo>
                  <a:pt x="3296874" y="922789"/>
                </a:lnTo>
                <a:lnTo>
                  <a:pt x="3307382" y="929045"/>
                </a:lnTo>
                <a:lnTo>
                  <a:pt x="3317904" y="935277"/>
                </a:lnTo>
                <a:lnTo>
                  <a:pt x="3328398" y="941557"/>
                </a:lnTo>
                <a:lnTo>
                  <a:pt x="3338819" y="947956"/>
                </a:lnTo>
                <a:lnTo>
                  <a:pt x="3345062" y="952256"/>
                </a:lnTo>
                <a:lnTo>
                  <a:pt x="3351153" y="956813"/>
                </a:lnTo>
                <a:lnTo>
                  <a:pt x="3357369" y="961136"/>
                </a:lnTo>
                <a:lnTo>
                  <a:pt x="3363986" y="964734"/>
                </a:lnTo>
                <a:lnTo>
                  <a:pt x="3376309" y="969599"/>
                </a:lnTo>
                <a:lnTo>
                  <a:pt x="3388921" y="973719"/>
                </a:lnTo>
                <a:lnTo>
                  <a:pt x="3401649" y="977541"/>
                </a:lnTo>
                <a:lnTo>
                  <a:pt x="3414320" y="981512"/>
                </a:lnTo>
                <a:lnTo>
                  <a:pt x="3420756" y="983312"/>
                </a:lnTo>
                <a:lnTo>
                  <a:pt x="3427290" y="984915"/>
                </a:lnTo>
                <a:lnTo>
                  <a:pt x="3433630" y="986914"/>
                </a:lnTo>
                <a:lnTo>
                  <a:pt x="3439487" y="989901"/>
                </a:lnTo>
                <a:lnTo>
                  <a:pt x="3451739" y="998966"/>
                </a:lnTo>
                <a:lnTo>
                  <a:pt x="3463772" y="1008482"/>
                </a:lnTo>
                <a:lnTo>
                  <a:pt x="3476245" y="1017096"/>
                </a:lnTo>
                <a:lnTo>
                  <a:pt x="3489821" y="1023457"/>
                </a:lnTo>
                <a:lnTo>
                  <a:pt x="3496131" y="1025501"/>
                </a:lnTo>
                <a:lnTo>
                  <a:pt x="3502455" y="1027509"/>
                </a:lnTo>
                <a:lnTo>
                  <a:pt x="3508753" y="1029589"/>
                </a:lnTo>
                <a:lnTo>
                  <a:pt x="3514988" y="1031846"/>
                </a:lnTo>
                <a:lnTo>
                  <a:pt x="3535936" y="1040311"/>
                </a:lnTo>
                <a:lnTo>
                  <a:pt x="3556759" y="1049107"/>
                </a:lnTo>
                <a:lnTo>
                  <a:pt x="3577668" y="1057661"/>
                </a:lnTo>
                <a:lnTo>
                  <a:pt x="3598877" y="1065402"/>
                </a:lnTo>
                <a:lnTo>
                  <a:pt x="3611750" y="1069003"/>
                </a:lnTo>
                <a:lnTo>
                  <a:pt x="3624817" y="1072209"/>
                </a:lnTo>
                <a:lnTo>
                  <a:pt x="3637497" y="1076206"/>
                </a:lnTo>
                <a:lnTo>
                  <a:pt x="3649211" y="1082180"/>
                </a:lnTo>
                <a:lnTo>
                  <a:pt x="3670416" y="1096435"/>
                </a:lnTo>
                <a:lnTo>
                  <a:pt x="3675597" y="1099937"/>
                </a:lnTo>
                <a:lnTo>
                  <a:pt x="3672286" y="1097246"/>
                </a:lnTo>
                <a:lnTo>
                  <a:pt x="3668011" y="1092921"/>
                </a:lnTo>
                <a:lnTo>
                  <a:pt x="3670303" y="1091521"/>
                </a:lnTo>
                <a:lnTo>
                  <a:pt x="3686694" y="1097606"/>
                </a:lnTo>
                <a:lnTo>
                  <a:pt x="3724712" y="1115736"/>
                </a:lnTo>
                <a:lnTo>
                  <a:pt x="3733057" y="1120024"/>
                </a:lnTo>
                <a:lnTo>
                  <a:pt x="3741374" y="1124375"/>
                </a:lnTo>
                <a:lnTo>
                  <a:pt x="3749748" y="1128600"/>
                </a:lnTo>
                <a:lnTo>
                  <a:pt x="3787562" y="1142014"/>
                </a:lnTo>
                <a:lnTo>
                  <a:pt x="3816991" y="1149292"/>
                </a:lnTo>
                <a:lnTo>
                  <a:pt x="3838193" y="1163545"/>
                </a:lnTo>
                <a:lnTo>
                  <a:pt x="3843376" y="1167048"/>
                </a:lnTo>
                <a:lnTo>
                  <a:pt x="3840068" y="1164359"/>
                </a:lnTo>
                <a:lnTo>
                  <a:pt x="3835796" y="1160036"/>
                </a:lnTo>
                <a:lnTo>
                  <a:pt x="3892492" y="1182848"/>
                </a:lnTo>
                <a:lnTo>
                  <a:pt x="3909110" y="1191592"/>
                </a:lnTo>
                <a:lnTo>
                  <a:pt x="3917479" y="1195830"/>
                </a:lnTo>
                <a:lnTo>
                  <a:pt x="3972355" y="1215435"/>
                </a:lnTo>
                <a:lnTo>
                  <a:pt x="4018327" y="1224792"/>
                </a:lnTo>
                <a:lnTo>
                  <a:pt x="4026672" y="1229080"/>
                </a:lnTo>
                <a:lnTo>
                  <a:pt x="4068429" y="1247579"/>
                </a:lnTo>
                <a:lnTo>
                  <a:pt x="4118995" y="1258348"/>
                </a:lnTo>
                <a:lnTo>
                  <a:pt x="4152755" y="1275319"/>
                </a:lnTo>
                <a:lnTo>
                  <a:pt x="4164191" y="1281194"/>
                </a:lnTo>
                <a:lnTo>
                  <a:pt x="4161624" y="1279955"/>
                </a:lnTo>
                <a:lnTo>
                  <a:pt x="4153372" y="1275584"/>
                </a:lnTo>
                <a:lnTo>
                  <a:pt x="4147757" y="1272065"/>
                </a:lnTo>
                <a:lnTo>
                  <a:pt x="4153099" y="1273381"/>
                </a:lnTo>
                <a:lnTo>
                  <a:pt x="4177718" y="1283515"/>
                </a:lnTo>
                <a:lnTo>
                  <a:pt x="4186163" y="1287597"/>
                </a:lnTo>
                <a:lnTo>
                  <a:pt x="4194415" y="1292104"/>
                </a:lnTo>
                <a:lnTo>
                  <a:pt x="4202707" y="1296511"/>
                </a:lnTo>
                <a:lnTo>
                  <a:pt x="4244830" y="1308682"/>
                </a:lnTo>
                <a:lnTo>
                  <a:pt x="4283750" y="1316478"/>
                </a:lnTo>
                <a:lnTo>
                  <a:pt x="4298903" y="1319739"/>
                </a:lnTo>
                <a:lnTo>
                  <a:pt x="4339424" y="1331211"/>
                </a:lnTo>
                <a:lnTo>
                  <a:pt x="4366262" y="1346896"/>
                </a:lnTo>
                <a:lnTo>
                  <a:pt x="4376553" y="1353554"/>
                </a:lnTo>
                <a:lnTo>
                  <a:pt x="4387443" y="1359016"/>
                </a:lnTo>
                <a:lnTo>
                  <a:pt x="4397636" y="1362074"/>
                </a:lnTo>
                <a:lnTo>
                  <a:pt x="4408192" y="1363899"/>
                </a:lnTo>
                <a:lnTo>
                  <a:pt x="4418860" y="1365380"/>
                </a:lnTo>
                <a:lnTo>
                  <a:pt x="4429388" y="1367405"/>
                </a:lnTo>
                <a:lnTo>
                  <a:pt x="4435720" y="1369376"/>
                </a:lnTo>
                <a:lnTo>
                  <a:pt x="4441937" y="1371753"/>
                </a:lnTo>
                <a:lnTo>
                  <a:pt x="4448171" y="1374053"/>
                </a:lnTo>
                <a:lnTo>
                  <a:pt x="4517397" y="1386685"/>
                </a:lnTo>
                <a:lnTo>
                  <a:pt x="4555222" y="1392572"/>
                </a:lnTo>
                <a:lnTo>
                  <a:pt x="4578160" y="1391061"/>
                </a:lnTo>
                <a:lnTo>
                  <a:pt x="4637867" y="1384454"/>
                </a:lnTo>
                <a:lnTo>
                  <a:pt x="4676691" y="1367006"/>
                </a:lnTo>
                <a:lnTo>
                  <a:pt x="4682784" y="1362457"/>
                </a:lnTo>
                <a:lnTo>
                  <a:pt x="4731128" y="1347672"/>
                </a:lnTo>
                <a:lnTo>
                  <a:pt x="4756558" y="1342238"/>
                </a:lnTo>
                <a:lnTo>
                  <a:pt x="4779057" y="1327138"/>
                </a:lnTo>
                <a:lnTo>
                  <a:pt x="4782259" y="1325028"/>
                </a:lnTo>
                <a:lnTo>
                  <a:pt x="4780083" y="1327113"/>
                </a:lnTo>
                <a:lnTo>
                  <a:pt x="4786450" y="1324596"/>
                </a:lnTo>
                <a:lnTo>
                  <a:pt x="4815281" y="1308682"/>
                </a:lnTo>
                <a:lnTo>
                  <a:pt x="4821675" y="1304653"/>
                </a:lnTo>
                <a:lnTo>
                  <a:pt x="4827864" y="1300293"/>
                </a:lnTo>
                <a:lnTo>
                  <a:pt x="4834053" y="1295932"/>
                </a:lnTo>
                <a:lnTo>
                  <a:pt x="4840448" y="1291904"/>
                </a:lnTo>
                <a:lnTo>
                  <a:pt x="4848745" y="1287537"/>
                </a:lnTo>
                <a:lnTo>
                  <a:pt x="4857226" y="1283515"/>
                </a:lnTo>
                <a:lnTo>
                  <a:pt x="4865707" y="1279492"/>
                </a:lnTo>
                <a:lnTo>
                  <a:pt x="4874004" y="1275126"/>
                </a:lnTo>
                <a:lnTo>
                  <a:pt x="4880398" y="1271097"/>
                </a:lnTo>
                <a:lnTo>
                  <a:pt x="4886587" y="1266737"/>
                </a:lnTo>
                <a:lnTo>
                  <a:pt x="4892776" y="1262376"/>
                </a:lnTo>
                <a:lnTo>
                  <a:pt x="4899171" y="1258348"/>
                </a:lnTo>
                <a:lnTo>
                  <a:pt x="4907503" y="1254040"/>
                </a:lnTo>
                <a:lnTo>
                  <a:pt x="4916043" y="1250117"/>
                </a:lnTo>
                <a:lnTo>
                  <a:pt x="4924536" y="1246115"/>
                </a:lnTo>
                <a:lnTo>
                  <a:pt x="4932727" y="1241570"/>
                </a:lnTo>
                <a:lnTo>
                  <a:pt x="4956058" y="1226102"/>
                </a:lnTo>
                <a:lnTo>
                  <a:pt x="4966282" y="1216403"/>
                </a:lnTo>
                <a:lnTo>
                  <a:pt x="4974410" y="1204606"/>
                </a:lnTo>
                <a:lnTo>
                  <a:pt x="4991450" y="1182848"/>
                </a:lnTo>
                <a:lnTo>
                  <a:pt x="5004757" y="1168123"/>
                </a:lnTo>
                <a:lnTo>
                  <a:pt x="5014982" y="1158928"/>
                </a:lnTo>
                <a:lnTo>
                  <a:pt x="5026024" y="1151205"/>
                </a:lnTo>
                <a:lnTo>
                  <a:pt x="5041784" y="1140903"/>
                </a:lnTo>
                <a:lnTo>
                  <a:pt x="5057708" y="1116894"/>
                </a:lnTo>
                <a:lnTo>
                  <a:pt x="5063033" y="1108723"/>
                </a:lnTo>
                <a:lnTo>
                  <a:pt x="5061532" y="1111003"/>
                </a:lnTo>
                <a:lnTo>
                  <a:pt x="5056980" y="1118345"/>
                </a:lnTo>
                <a:lnTo>
                  <a:pt x="5053149" y="1125360"/>
                </a:lnTo>
                <a:lnTo>
                  <a:pt x="5053814" y="1126662"/>
                </a:lnTo>
                <a:lnTo>
                  <a:pt x="5062749" y="1116860"/>
                </a:lnTo>
                <a:lnTo>
                  <a:pt x="5083729" y="1090569"/>
                </a:lnTo>
                <a:lnTo>
                  <a:pt x="5107738" y="1056237"/>
                </a:lnTo>
                <a:lnTo>
                  <a:pt x="5114695" y="1043122"/>
                </a:lnTo>
                <a:lnTo>
                  <a:pt x="5122947" y="1036952"/>
                </a:lnTo>
                <a:lnTo>
                  <a:pt x="5150841" y="1023457"/>
                </a:lnTo>
                <a:lnTo>
                  <a:pt x="5157363" y="1003301"/>
                </a:lnTo>
                <a:lnTo>
                  <a:pt x="5160820" y="995445"/>
                </a:lnTo>
                <a:lnTo>
                  <a:pt x="5167677" y="986914"/>
                </a:lnTo>
                <a:lnTo>
                  <a:pt x="5184397" y="964734"/>
                </a:lnTo>
                <a:lnTo>
                  <a:pt x="5188583" y="958429"/>
                </a:lnTo>
                <a:lnTo>
                  <a:pt x="5192562" y="951978"/>
                </a:lnTo>
                <a:lnTo>
                  <a:pt x="5196654" y="945613"/>
                </a:lnTo>
                <a:lnTo>
                  <a:pt x="5201175" y="939567"/>
                </a:lnTo>
                <a:lnTo>
                  <a:pt x="5207225" y="933056"/>
                </a:lnTo>
                <a:lnTo>
                  <a:pt x="5213711" y="926943"/>
                </a:lnTo>
                <a:lnTo>
                  <a:pt x="5220220" y="920850"/>
                </a:lnTo>
                <a:lnTo>
                  <a:pt x="5226342" y="914400"/>
                </a:lnTo>
                <a:lnTo>
                  <a:pt x="5251509" y="880844"/>
                </a:lnTo>
                <a:lnTo>
                  <a:pt x="5259566" y="867994"/>
                </a:lnTo>
                <a:lnTo>
                  <a:pt x="5263644" y="861617"/>
                </a:lnTo>
                <a:lnTo>
                  <a:pt x="5268287" y="855677"/>
                </a:lnTo>
                <a:lnTo>
                  <a:pt x="5282522" y="840573"/>
                </a:lnTo>
                <a:lnTo>
                  <a:pt x="5297252" y="825939"/>
                </a:lnTo>
                <a:lnTo>
                  <a:pt x="5312180" y="811493"/>
                </a:lnTo>
                <a:lnTo>
                  <a:pt x="5327010" y="796954"/>
                </a:lnTo>
                <a:lnTo>
                  <a:pt x="5333480" y="790817"/>
                </a:lnTo>
                <a:lnTo>
                  <a:pt x="5340070" y="784783"/>
                </a:lnTo>
                <a:lnTo>
                  <a:pt x="5346421" y="778543"/>
                </a:lnTo>
                <a:lnTo>
                  <a:pt x="5352177" y="771787"/>
                </a:lnTo>
                <a:lnTo>
                  <a:pt x="5358319" y="763274"/>
                </a:lnTo>
                <a:lnTo>
                  <a:pt x="5364363" y="754679"/>
                </a:lnTo>
                <a:lnTo>
                  <a:pt x="5370605" y="746249"/>
                </a:lnTo>
                <a:lnTo>
                  <a:pt x="5416276" y="699297"/>
                </a:lnTo>
                <a:lnTo>
                  <a:pt x="5447093" y="668481"/>
                </a:lnTo>
                <a:lnTo>
                  <a:pt x="5503178" y="612396"/>
                </a:lnTo>
                <a:lnTo>
                  <a:pt x="5511288" y="603668"/>
                </a:lnTo>
                <a:lnTo>
                  <a:pt x="5543129" y="574781"/>
                </a:lnTo>
                <a:lnTo>
                  <a:pt x="5549592" y="570814"/>
                </a:lnTo>
                <a:lnTo>
                  <a:pt x="5555918" y="566664"/>
                </a:lnTo>
                <a:lnTo>
                  <a:pt x="5561901" y="562062"/>
                </a:lnTo>
                <a:lnTo>
                  <a:pt x="5588835" y="537029"/>
                </a:lnTo>
                <a:lnTo>
                  <a:pt x="5594799" y="529273"/>
                </a:lnTo>
                <a:lnTo>
                  <a:pt x="5601092" y="525328"/>
                </a:lnTo>
                <a:lnTo>
                  <a:pt x="5629013" y="511728"/>
                </a:lnTo>
                <a:lnTo>
                  <a:pt x="5635004" y="503060"/>
                </a:lnTo>
                <a:lnTo>
                  <a:pt x="5640796" y="494208"/>
                </a:lnTo>
                <a:lnTo>
                  <a:pt x="5646988" y="485726"/>
                </a:lnTo>
                <a:lnTo>
                  <a:pt x="5654180" y="478172"/>
                </a:lnTo>
                <a:lnTo>
                  <a:pt x="5664002" y="470981"/>
                </a:lnTo>
                <a:lnTo>
                  <a:pt x="5674666" y="464954"/>
                </a:lnTo>
                <a:lnTo>
                  <a:pt x="5685573" y="459243"/>
                </a:lnTo>
                <a:lnTo>
                  <a:pt x="5696125" y="453005"/>
                </a:lnTo>
                <a:lnTo>
                  <a:pt x="5729681" y="427838"/>
                </a:lnTo>
                <a:lnTo>
                  <a:pt x="5746291" y="410859"/>
                </a:lnTo>
                <a:lnTo>
                  <a:pt x="5754457" y="402229"/>
                </a:lnTo>
                <a:lnTo>
                  <a:pt x="5763237" y="394282"/>
                </a:lnTo>
                <a:lnTo>
                  <a:pt x="5775739" y="385729"/>
                </a:lnTo>
                <a:lnTo>
                  <a:pt x="5788961" y="378127"/>
                </a:lnTo>
                <a:lnTo>
                  <a:pt x="5801905" y="370213"/>
                </a:lnTo>
                <a:lnTo>
                  <a:pt x="5813571" y="360726"/>
                </a:lnTo>
                <a:lnTo>
                  <a:pt x="5832209" y="341777"/>
                </a:lnTo>
                <a:lnTo>
                  <a:pt x="5841344" y="333524"/>
                </a:lnTo>
                <a:lnTo>
                  <a:pt x="5853370" y="326288"/>
                </a:lnTo>
                <a:lnTo>
                  <a:pt x="5880683" y="310392"/>
                </a:lnTo>
                <a:lnTo>
                  <a:pt x="5886661" y="301709"/>
                </a:lnTo>
                <a:lnTo>
                  <a:pt x="5913572" y="271653"/>
                </a:lnTo>
                <a:lnTo>
                  <a:pt x="5930917" y="264153"/>
                </a:lnTo>
                <a:lnTo>
                  <a:pt x="5939406" y="260059"/>
                </a:lnTo>
                <a:lnTo>
                  <a:pt x="5992312" y="217967"/>
                </a:lnTo>
                <a:lnTo>
                  <a:pt x="6006081" y="201965"/>
                </a:lnTo>
                <a:lnTo>
                  <a:pt x="6008912" y="199495"/>
                </a:lnTo>
                <a:lnTo>
                  <a:pt x="6020239" y="192860"/>
                </a:lnTo>
                <a:lnTo>
                  <a:pt x="6048463" y="176169"/>
                </a:lnTo>
                <a:lnTo>
                  <a:pt x="6054465" y="167513"/>
                </a:lnTo>
                <a:lnTo>
                  <a:pt x="6060273" y="158680"/>
                </a:lnTo>
                <a:lnTo>
                  <a:pt x="6066468" y="150202"/>
                </a:lnTo>
                <a:lnTo>
                  <a:pt x="6073630" y="142613"/>
                </a:lnTo>
                <a:lnTo>
                  <a:pt x="6085493" y="133290"/>
                </a:lnTo>
                <a:lnTo>
                  <a:pt x="6098156" y="125005"/>
                </a:lnTo>
                <a:lnTo>
                  <a:pt x="6111140" y="117134"/>
                </a:lnTo>
                <a:lnTo>
                  <a:pt x="6123964" y="109057"/>
                </a:lnTo>
                <a:lnTo>
                  <a:pt x="6130801" y="105344"/>
                </a:lnTo>
                <a:lnTo>
                  <a:pt x="6138002" y="101952"/>
                </a:lnTo>
                <a:lnTo>
                  <a:pt x="6144476" y="97918"/>
                </a:lnTo>
                <a:lnTo>
                  <a:pt x="6149131" y="92279"/>
                </a:lnTo>
                <a:lnTo>
                  <a:pt x="6157520" y="75501"/>
                </a:lnTo>
              </a:path>
            </a:pathLst>
          </a:custGeom>
          <a:ln w="762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85633" y="3019846"/>
            <a:ext cx="1557106" cy="85799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ts val="3410"/>
              </a:lnSpc>
              <a:spcBef>
                <a:spcPts val="114"/>
              </a:spcBef>
            </a:pPr>
            <a:r>
              <a:rPr lang="en-US" sz="2750" spc="-229" dirty="0">
                <a:solidFill>
                  <a:srgbClr val="C55A11"/>
                </a:solidFill>
                <a:latin typeface="Arial"/>
                <a:cs typeface="Arial"/>
              </a:rPr>
              <a:t>Validation</a:t>
            </a:r>
            <a:r>
              <a:rPr sz="2750" spc="-229" dirty="0">
                <a:solidFill>
                  <a:srgbClr val="C55A11"/>
                </a:solidFill>
                <a:latin typeface="Arial"/>
                <a:cs typeface="Arial"/>
              </a:rPr>
              <a:t>  </a:t>
            </a:r>
            <a:r>
              <a:rPr sz="2750" spc="-275" dirty="0">
                <a:solidFill>
                  <a:srgbClr val="C55A11"/>
                </a:solidFill>
                <a:latin typeface="Arial"/>
                <a:cs typeface="Arial"/>
              </a:rPr>
              <a:t>E</a:t>
            </a:r>
            <a:r>
              <a:rPr sz="2750" spc="-145" dirty="0">
                <a:solidFill>
                  <a:srgbClr val="C55A11"/>
                </a:solidFill>
                <a:latin typeface="Arial"/>
                <a:cs typeface="Arial"/>
              </a:rPr>
              <a:t>r</a:t>
            </a:r>
            <a:r>
              <a:rPr sz="2750" spc="-15" dirty="0">
                <a:solidFill>
                  <a:srgbClr val="C55A11"/>
                </a:solidFill>
                <a:latin typeface="Arial"/>
                <a:cs typeface="Arial"/>
              </a:rPr>
              <a:t>r</a:t>
            </a:r>
            <a:r>
              <a:rPr sz="2750" spc="-70" dirty="0">
                <a:solidFill>
                  <a:srgbClr val="C55A11"/>
                </a:solidFill>
                <a:latin typeface="Arial"/>
                <a:cs typeface="Arial"/>
              </a:rPr>
              <a:t>o</a:t>
            </a:r>
            <a:r>
              <a:rPr sz="2750" spc="45" dirty="0">
                <a:solidFill>
                  <a:srgbClr val="C55A11"/>
                </a:solidFill>
                <a:latin typeface="Arial"/>
                <a:cs typeface="Arial"/>
              </a:rPr>
              <a:t>r</a:t>
            </a:r>
            <a:endParaRPr sz="275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25431" y="4108591"/>
            <a:ext cx="6031865" cy="1385570"/>
          </a:xfrm>
          <a:custGeom>
            <a:avLst/>
            <a:gdLst/>
            <a:ahLst/>
            <a:cxnLst/>
            <a:rect l="l" t="t" r="r" b="b"/>
            <a:pathLst>
              <a:path w="6031865" h="1385570">
                <a:moveTo>
                  <a:pt x="0" y="0"/>
                </a:moveTo>
                <a:lnTo>
                  <a:pt x="35666" y="1910"/>
                </a:lnTo>
                <a:lnTo>
                  <a:pt x="71342" y="3696"/>
                </a:lnTo>
                <a:lnTo>
                  <a:pt x="107000" y="5731"/>
                </a:lnTo>
                <a:lnTo>
                  <a:pt x="142613" y="8389"/>
                </a:lnTo>
                <a:lnTo>
                  <a:pt x="182703" y="12398"/>
                </a:lnTo>
                <a:lnTo>
                  <a:pt x="193645" y="14774"/>
                </a:lnTo>
                <a:lnTo>
                  <a:pt x="192931" y="16824"/>
                </a:lnTo>
                <a:lnTo>
                  <a:pt x="198053" y="19853"/>
                </a:lnTo>
                <a:lnTo>
                  <a:pt x="226503" y="25167"/>
                </a:lnTo>
                <a:lnTo>
                  <a:pt x="259995" y="29823"/>
                </a:lnTo>
                <a:lnTo>
                  <a:pt x="293558" y="33967"/>
                </a:lnTo>
                <a:lnTo>
                  <a:pt x="327150" y="37904"/>
                </a:lnTo>
                <a:lnTo>
                  <a:pt x="360727" y="41945"/>
                </a:lnTo>
                <a:lnTo>
                  <a:pt x="427839" y="50334"/>
                </a:lnTo>
                <a:lnTo>
                  <a:pt x="444687" y="52055"/>
                </a:lnTo>
                <a:lnTo>
                  <a:pt x="461582" y="53526"/>
                </a:lnTo>
                <a:lnTo>
                  <a:pt x="478383" y="55498"/>
                </a:lnTo>
                <a:lnTo>
                  <a:pt x="494951" y="58723"/>
                </a:lnTo>
                <a:lnTo>
                  <a:pt x="511864" y="62499"/>
                </a:lnTo>
                <a:lnTo>
                  <a:pt x="528867" y="65997"/>
                </a:lnTo>
                <a:lnTo>
                  <a:pt x="545690" y="70053"/>
                </a:lnTo>
                <a:lnTo>
                  <a:pt x="562063" y="75501"/>
                </a:lnTo>
                <a:lnTo>
                  <a:pt x="572469" y="79936"/>
                </a:lnTo>
                <a:lnTo>
                  <a:pt x="582822" y="84532"/>
                </a:lnTo>
                <a:lnTo>
                  <a:pt x="593282" y="88807"/>
                </a:lnTo>
                <a:lnTo>
                  <a:pt x="604008" y="92279"/>
                </a:lnTo>
                <a:lnTo>
                  <a:pt x="637605" y="100119"/>
                </a:lnTo>
                <a:lnTo>
                  <a:pt x="671006" y="106275"/>
                </a:lnTo>
                <a:lnTo>
                  <a:pt x="704464" y="111724"/>
                </a:lnTo>
                <a:lnTo>
                  <a:pt x="738232" y="117446"/>
                </a:lnTo>
                <a:lnTo>
                  <a:pt x="748738" y="119439"/>
                </a:lnTo>
                <a:lnTo>
                  <a:pt x="759222" y="121548"/>
                </a:lnTo>
                <a:lnTo>
                  <a:pt x="769697" y="123703"/>
                </a:lnTo>
                <a:lnTo>
                  <a:pt x="780177" y="125835"/>
                </a:lnTo>
                <a:lnTo>
                  <a:pt x="790429" y="132659"/>
                </a:lnTo>
                <a:lnTo>
                  <a:pt x="800526" y="139839"/>
                </a:lnTo>
                <a:lnTo>
                  <a:pt x="810934" y="146308"/>
                </a:lnTo>
                <a:lnTo>
                  <a:pt x="822121" y="151002"/>
                </a:lnTo>
                <a:lnTo>
                  <a:pt x="846928" y="156734"/>
                </a:lnTo>
                <a:lnTo>
                  <a:pt x="872184" y="160488"/>
                </a:lnTo>
                <a:lnTo>
                  <a:pt x="897576" y="163693"/>
                </a:lnTo>
                <a:lnTo>
                  <a:pt x="922789" y="167780"/>
                </a:lnTo>
                <a:lnTo>
                  <a:pt x="943803" y="171788"/>
                </a:lnTo>
                <a:lnTo>
                  <a:pt x="964845" y="175672"/>
                </a:lnTo>
                <a:lnTo>
                  <a:pt x="985831" y="179805"/>
                </a:lnTo>
                <a:lnTo>
                  <a:pt x="1006679" y="184558"/>
                </a:lnTo>
                <a:lnTo>
                  <a:pt x="1037985" y="192311"/>
                </a:lnTo>
                <a:lnTo>
                  <a:pt x="1051031" y="195441"/>
                </a:lnTo>
                <a:lnTo>
                  <a:pt x="1043427" y="193632"/>
                </a:lnTo>
                <a:lnTo>
                  <a:pt x="1033317" y="191595"/>
                </a:lnTo>
                <a:lnTo>
                  <a:pt x="1026028" y="190735"/>
                </a:lnTo>
                <a:lnTo>
                  <a:pt x="1026831" y="192503"/>
                </a:lnTo>
                <a:lnTo>
                  <a:pt x="1073791" y="209725"/>
                </a:lnTo>
                <a:lnTo>
                  <a:pt x="1105223" y="216084"/>
                </a:lnTo>
                <a:lnTo>
                  <a:pt x="1115736" y="218114"/>
                </a:lnTo>
                <a:lnTo>
                  <a:pt x="1132521" y="222287"/>
                </a:lnTo>
                <a:lnTo>
                  <a:pt x="1149238" y="226751"/>
                </a:lnTo>
                <a:lnTo>
                  <a:pt x="1165982" y="231091"/>
                </a:lnTo>
                <a:lnTo>
                  <a:pt x="1182848" y="234892"/>
                </a:lnTo>
                <a:lnTo>
                  <a:pt x="1193355" y="236896"/>
                </a:lnTo>
                <a:lnTo>
                  <a:pt x="1203876" y="238838"/>
                </a:lnTo>
                <a:lnTo>
                  <a:pt x="1214369" y="240904"/>
                </a:lnTo>
                <a:lnTo>
                  <a:pt x="1224793" y="243281"/>
                </a:lnTo>
                <a:lnTo>
                  <a:pt x="1231153" y="245139"/>
                </a:lnTo>
                <a:lnTo>
                  <a:pt x="1237417" y="247327"/>
                </a:lnTo>
                <a:lnTo>
                  <a:pt x="1243660" y="249588"/>
                </a:lnTo>
                <a:lnTo>
                  <a:pt x="1249960" y="251670"/>
                </a:lnTo>
                <a:lnTo>
                  <a:pt x="1293963" y="264389"/>
                </a:lnTo>
                <a:lnTo>
                  <a:pt x="1325584" y="272262"/>
                </a:lnTo>
                <a:lnTo>
                  <a:pt x="1334005" y="274245"/>
                </a:lnTo>
                <a:lnTo>
                  <a:pt x="1342239" y="276837"/>
                </a:lnTo>
                <a:lnTo>
                  <a:pt x="1350753" y="280754"/>
                </a:lnTo>
                <a:lnTo>
                  <a:pt x="1358958" y="285389"/>
                </a:lnTo>
                <a:lnTo>
                  <a:pt x="1367193" y="289942"/>
                </a:lnTo>
                <a:lnTo>
                  <a:pt x="1375795" y="293615"/>
                </a:lnTo>
                <a:lnTo>
                  <a:pt x="1386098" y="296393"/>
                </a:lnTo>
                <a:lnTo>
                  <a:pt x="1396620" y="298340"/>
                </a:lnTo>
                <a:lnTo>
                  <a:pt x="1407216" y="300022"/>
                </a:lnTo>
                <a:lnTo>
                  <a:pt x="1417740" y="302004"/>
                </a:lnTo>
                <a:lnTo>
                  <a:pt x="1470250" y="316437"/>
                </a:lnTo>
                <a:lnTo>
                  <a:pt x="1507948" y="329185"/>
                </a:lnTo>
                <a:lnTo>
                  <a:pt x="1526797" y="335560"/>
                </a:lnTo>
                <a:lnTo>
                  <a:pt x="1533062" y="337748"/>
                </a:lnTo>
                <a:lnTo>
                  <a:pt x="1539309" y="339998"/>
                </a:lnTo>
                <a:lnTo>
                  <a:pt x="1545592" y="342126"/>
                </a:lnTo>
                <a:lnTo>
                  <a:pt x="1551964" y="343949"/>
                </a:lnTo>
                <a:lnTo>
                  <a:pt x="1581862" y="351393"/>
                </a:lnTo>
                <a:lnTo>
                  <a:pt x="1596312" y="355480"/>
                </a:lnTo>
                <a:lnTo>
                  <a:pt x="1661021" y="377505"/>
                </a:lnTo>
                <a:lnTo>
                  <a:pt x="1711355" y="394283"/>
                </a:lnTo>
                <a:lnTo>
                  <a:pt x="1724118" y="398043"/>
                </a:lnTo>
                <a:lnTo>
                  <a:pt x="1730431" y="400086"/>
                </a:lnTo>
                <a:lnTo>
                  <a:pt x="1736521" y="402672"/>
                </a:lnTo>
                <a:lnTo>
                  <a:pt x="1744866" y="406960"/>
                </a:lnTo>
                <a:lnTo>
                  <a:pt x="1753183" y="411311"/>
                </a:lnTo>
                <a:lnTo>
                  <a:pt x="1761557" y="415536"/>
                </a:lnTo>
                <a:lnTo>
                  <a:pt x="1770077" y="419450"/>
                </a:lnTo>
                <a:lnTo>
                  <a:pt x="1788886" y="426393"/>
                </a:lnTo>
                <a:lnTo>
                  <a:pt x="1797884" y="428387"/>
                </a:lnTo>
                <a:lnTo>
                  <a:pt x="1807659" y="432203"/>
                </a:lnTo>
                <a:lnTo>
                  <a:pt x="1828800" y="444617"/>
                </a:lnTo>
                <a:lnTo>
                  <a:pt x="1855070" y="462829"/>
                </a:lnTo>
                <a:lnTo>
                  <a:pt x="1861666" y="469243"/>
                </a:lnTo>
                <a:lnTo>
                  <a:pt x="1868607" y="471733"/>
                </a:lnTo>
                <a:lnTo>
                  <a:pt x="1895912" y="478173"/>
                </a:lnTo>
                <a:lnTo>
                  <a:pt x="1918352" y="493257"/>
                </a:lnTo>
                <a:lnTo>
                  <a:pt x="1921101" y="494830"/>
                </a:lnTo>
                <a:lnTo>
                  <a:pt x="1965257" y="517786"/>
                </a:lnTo>
                <a:lnTo>
                  <a:pt x="2002851" y="541136"/>
                </a:lnTo>
                <a:lnTo>
                  <a:pt x="2008988" y="545597"/>
                </a:lnTo>
                <a:lnTo>
                  <a:pt x="2015212" y="549900"/>
                </a:lnTo>
                <a:lnTo>
                  <a:pt x="2021747" y="553673"/>
                </a:lnTo>
                <a:lnTo>
                  <a:pt x="2027836" y="556259"/>
                </a:lnTo>
                <a:lnTo>
                  <a:pt x="2034150" y="558302"/>
                </a:lnTo>
                <a:lnTo>
                  <a:pt x="2040554" y="560127"/>
                </a:lnTo>
                <a:lnTo>
                  <a:pt x="2046914" y="562062"/>
                </a:lnTo>
                <a:lnTo>
                  <a:pt x="2083333" y="589264"/>
                </a:lnTo>
                <a:lnTo>
                  <a:pt x="2122415" y="612396"/>
                </a:lnTo>
                <a:lnTo>
                  <a:pt x="2167148" y="627581"/>
                </a:lnTo>
                <a:lnTo>
                  <a:pt x="2172749" y="629174"/>
                </a:lnTo>
                <a:lnTo>
                  <a:pt x="2200483" y="650666"/>
                </a:lnTo>
                <a:lnTo>
                  <a:pt x="2205930" y="654505"/>
                </a:lnTo>
                <a:lnTo>
                  <a:pt x="2211564" y="654068"/>
                </a:lnTo>
                <a:lnTo>
                  <a:pt x="2239861" y="662730"/>
                </a:lnTo>
                <a:lnTo>
                  <a:pt x="2248427" y="666511"/>
                </a:lnTo>
                <a:lnTo>
                  <a:pt x="2256719" y="670918"/>
                </a:lnTo>
                <a:lnTo>
                  <a:pt x="2264971" y="675425"/>
                </a:lnTo>
                <a:lnTo>
                  <a:pt x="2273417" y="679508"/>
                </a:lnTo>
                <a:lnTo>
                  <a:pt x="2279666" y="681732"/>
                </a:lnTo>
                <a:lnTo>
                  <a:pt x="2286082" y="683525"/>
                </a:lnTo>
                <a:lnTo>
                  <a:pt x="2292458" y="685407"/>
                </a:lnTo>
                <a:lnTo>
                  <a:pt x="2298584" y="687897"/>
                </a:lnTo>
                <a:lnTo>
                  <a:pt x="2305017" y="691862"/>
                </a:lnTo>
                <a:lnTo>
                  <a:pt x="2311074" y="696487"/>
                </a:lnTo>
                <a:lnTo>
                  <a:pt x="2317177" y="701011"/>
                </a:lnTo>
                <a:lnTo>
                  <a:pt x="2323751" y="704675"/>
                </a:lnTo>
                <a:lnTo>
                  <a:pt x="2331905" y="707456"/>
                </a:lnTo>
                <a:lnTo>
                  <a:pt x="2340345" y="709385"/>
                </a:lnTo>
                <a:lnTo>
                  <a:pt x="2348877" y="711055"/>
                </a:lnTo>
                <a:lnTo>
                  <a:pt x="2357307" y="713064"/>
                </a:lnTo>
                <a:lnTo>
                  <a:pt x="2414753" y="733598"/>
                </a:lnTo>
                <a:lnTo>
                  <a:pt x="2427865" y="739037"/>
                </a:lnTo>
                <a:lnTo>
                  <a:pt x="2423673" y="738081"/>
                </a:lnTo>
                <a:lnTo>
                  <a:pt x="2422302" y="738507"/>
                </a:lnTo>
                <a:lnTo>
                  <a:pt x="2431240" y="743192"/>
                </a:lnTo>
                <a:lnTo>
                  <a:pt x="2457975" y="755009"/>
                </a:lnTo>
                <a:lnTo>
                  <a:pt x="2464224" y="757233"/>
                </a:lnTo>
                <a:lnTo>
                  <a:pt x="2470640" y="759026"/>
                </a:lnTo>
                <a:lnTo>
                  <a:pt x="2477016" y="760908"/>
                </a:lnTo>
                <a:lnTo>
                  <a:pt x="2483142" y="763398"/>
                </a:lnTo>
                <a:lnTo>
                  <a:pt x="2489533" y="767473"/>
                </a:lnTo>
                <a:lnTo>
                  <a:pt x="2495520" y="772282"/>
                </a:lnTo>
                <a:lnTo>
                  <a:pt x="2501609" y="776843"/>
                </a:lnTo>
                <a:lnTo>
                  <a:pt x="2508309" y="780176"/>
                </a:lnTo>
                <a:lnTo>
                  <a:pt x="2520622" y="783362"/>
                </a:lnTo>
                <a:lnTo>
                  <a:pt x="2533235" y="785339"/>
                </a:lnTo>
                <a:lnTo>
                  <a:pt x="2545969" y="786831"/>
                </a:lnTo>
                <a:lnTo>
                  <a:pt x="2558643" y="788565"/>
                </a:lnTo>
                <a:lnTo>
                  <a:pt x="2579849" y="802821"/>
                </a:lnTo>
                <a:lnTo>
                  <a:pt x="2585030" y="806323"/>
                </a:lnTo>
                <a:lnTo>
                  <a:pt x="2581717" y="803630"/>
                </a:lnTo>
                <a:lnTo>
                  <a:pt x="2577440" y="799304"/>
                </a:lnTo>
                <a:lnTo>
                  <a:pt x="2579732" y="797904"/>
                </a:lnTo>
                <a:lnTo>
                  <a:pt x="2596122" y="803989"/>
                </a:lnTo>
                <a:lnTo>
                  <a:pt x="2634144" y="822121"/>
                </a:lnTo>
                <a:lnTo>
                  <a:pt x="2652632" y="831463"/>
                </a:lnTo>
                <a:lnTo>
                  <a:pt x="2671147" y="840534"/>
                </a:lnTo>
                <a:lnTo>
                  <a:pt x="2709644" y="855677"/>
                </a:lnTo>
                <a:lnTo>
                  <a:pt x="2741056" y="862151"/>
                </a:lnTo>
                <a:lnTo>
                  <a:pt x="2751589" y="864066"/>
                </a:lnTo>
                <a:lnTo>
                  <a:pt x="2757757" y="868488"/>
                </a:lnTo>
                <a:lnTo>
                  <a:pt x="2763843" y="873062"/>
                </a:lnTo>
                <a:lnTo>
                  <a:pt x="2770093" y="877333"/>
                </a:lnTo>
                <a:lnTo>
                  <a:pt x="2776756" y="880844"/>
                </a:lnTo>
                <a:lnTo>
                  <a:pt x="2784910" y="883625"/>
                </a:lnTo>
                <a:lnTo>
                  <a:pt x="2793350" y="885554"/>
                </a:lnTo>
                <a:lnTo>
                  <a:pt x="2801882" y="887224"/>
                </a:lnTo>
                <a:lnTo>
                  <a:pt x="2810312" y="889233"/>
                </a:lnTo>
                <a:lnTo>
                  <a:pt x="2816635" y="891226"/>
                </a:lnTo>
                <a:lnTo>
                  <a:pt x="2822895" y="893427"/>
                </a:lnTo>
                <a:lnTo>
                  <a:pt x="2829155" y="895628"/>
                </a:lnTo>
                <a:lnTo>
                  <a:pt x="2835479" y="897622"/>
                </a:lnTo>
                <a:lnTo>
                  <a:pt x="2850805" y="901596"/>
                </a:lnTo>
                <a:lnTo>
                  <a:pt x="2865279" y="905058"/>
                </a:lnTo>
                <a:lnTo>
                  <a:pt x="2879534" y="908997"/>
                </a:lnTo>
                <a:lnTo>
                  <a:pt x="2894202" y="914400"/>
                </a:lnTo>
                <a:lnTo>
                  <a:pt x="2902677" y="918407"/>
                </a:lnTo>
                <a:lnTo>
                  <a:pt x="2910980" y="922789"/>
                </a:lnTo>
                <a:lnTo>
                  <a:pt x="2919282" y="927171"/>
                </a:lnTo>
                <a:lnTo>
                  <a:pt x="2927758" y="931178"/>
                </a:lnTo>
                <a:lnTo>
                  <a:pt x="2942425" y="936580"/>
                </a:lnTo>
                <a:lnTo>
                  <a:pt x="2956680" y="940519"/>
                </a:lnTo>
                <a:lnTo>
                  <a:pt x="2971154" y="943981"/>
                </a:lnTo>
                <a:lnTo>
                  <a:pt x="2986481" y="947956"/>
                </a:lnTo>
                <a:lnTo>
                  <a:pt x="2992804" y="949949"/>
                </a:lnTo>
                <a:lnTo>
                  <a:pt x="2999064" y="952150"/>
                </a:lnTo>
                <a:lnTo>
                  <a:pt x="3005324" y="954351"/>
                </a:lnTo>
                <a:lnTo>
                  <a:pt x="3011648" y="956345"/>
                </a:lnTo>
                <a:lnTo>
                  <a:pt x="3020029" y="958479"/>
                </a:lnTo>
                <a:lnTo>
                  <a:pt x="3028481" y="960359"/>
                </a:lnTo>
                <a:lnTo>
                  <a:pt x="3036905" y="962330"/>
                </a:lnTo>
                <a:lnTo>
                  <a:pt x="3045204" y="964734"/>
                </a:lnTo>
                <a:lnTo>
                  <a:pt x="3055775" y="968694"/>
                </a:lnTo>
                <a:lnTo>
                  <a:pt x="3066176" y="973123"/>
                </a:lnTo>
                <a:lnTo>
                  <a:pt x="3076577" y="977551"/>
                </a:lnTo>
                <a:lnTo>
                  <a:pt x="3087149" y="981512"/>
                </a:lnTo>
                <a:lnTo>
                  <a:pt x="3095447" y="983915"/>
                </a:lnTo>
                <a:lnTo>
                  <a:pt x="3103871" y="985886"/>
                </a:lnTo>
                <a:lnTo>
                  <a:pt x="3112323" y="987766"/>
                </a:lnTo>
                <a:lnTo>
                  <a:pt x="3120705" y="989901"/>
                </a:lnTo>
                <a:lnTo>
                  <a:pt x="3127024" y="991909"/>
                </a:lnTo>
                <a:lnTo>
                  <a:pt x="3133278" y="994133"/>
                </a:lnTo>
                <a:lnTo>
                  <a:pt x="3139536" y="996339"/>
                </a:lnTo>
                <a:lnTo>
                  <a:pt x="3145872" y="998290"/>
                </a:lnTo>
                <a:lnTo>
                  <a:pt x="3162667" y="1002445"/>
                </a:lnTo>
                <a:lnTo>
                  <a:pt x="3179567" y="1006219"/>
                </a:lnTo>
                <a:lnTo>
                  <a:pt x="3196397" y="1010223"/>
                </a:lnTo>
                <a:lnTo>
                  <a:pt x="3212984" y="1015068"/>
                </a:lnTo>
                <a:lnTo>
                  <a:pt x="3288485" y="1040235"/>
                </a:lnTo>
                <a:lnTo>
                  <a:pt x="3294737" y="1042481"/>
                </a:lnTo>
                <a:lnTo>
                  <a:pt x="3300962" y="1044827"/>
                </a:lnTo>
                <a:lnTo>
                  <a:pt x="3307241" y="1046974"/>
                </a:lnTo>
                <a:lnTo>
                  <a:pt x="3313652" y="1048624"/>
                </a:lnTo>
                <a:lnTo>
                  <a:pt x="3333725" y="1052567"/>
                </a:lnTo>
                <a:lnTo>
                  <a:pt x="3351848" y="1056213"/>
                </a:lnTo>
                <a:lnTo>
                  <a:pt x="3369748" y="1060259"/>
                </a:lnTo>
                <a:lnTo>
                  <a:pt x="3389153" y="1065402"/>
                </a:lnTo>
                <a:lnTo>
                  <a:pt x="3395476" y="1067395"/>
                </a:lnTo>
                <a:lnTo>
                  <a:pt x="3401736" y="1069596"/>
                </a:lnTo>
                <a:lnTo>
                  <a:pt x="3407996" y="1071797"/>
                </a:lnTo>
                <a:lnTo>
                  <a:pt x="3414320" y="1073791"/>
                </a:lnTo>
                <a:lnTo>
                  <a:pt x="3422681" y="1075992"/>
                </a:lnTo>
                <a:lnTo>
                  <a:pt x="3431098" y="1077985"/>
                </a:lnTo>
                <a:lnTo>
                  <a:pt x="3439514" y="1079978"/>
                </a:lnTo>
                <a:lnTo>
                  <a:pt x="3447876" y="1082180"/>
                </a:lnTo>
                <a:lnTo>
                  <a:pt x="3454189" y="1084213"/>
                </a:lnTo>
                <a:lnTo>
                  <a:pt x="3460431" y="1086481"/>
                </a:lnTo>
                <a:lnTo>
                  <a:pt x="3466687" y="1088694"/>
                </a:lnTo>
                <a:lnTo>
                  <a:pt x="3473043" y="1090569"/>
                </a:lnTo>
                <a:lnTo>
                  <a:pt x="3483487" y="1092852"/>
                </a:lnTo>
                <a:lnTo>
                  <a:pt x="3494015" y="1094763"/>
                </a:lnTo>
                <a:lnTo>
                  <a:pt x="3504543" y="1096674"/>
                </a:lnTo>
                <a:lnTo>
                  <a:pt x="3514988" y="1098958"/>
                </a:lnTo>
                <a:lnTo>
                  <a:pt x="3532167" y="1104292"/>
                </a:lnTo>
                <a:lnTo>
                  <a:pt x="3548718" y="1110863"/>
                </a:lnTo>
                <a:lnTo>
                  <a:pt x="3565182" y="1117773"/>
                </a:lnTo>
                <a:lnTo>
                  <a:pt x="3582099" y="1124125"/>
                </a:lnTo>
                <a:lnTo>
                  <a:pt x="3590418" y="1126461"/>
                </a:lnTo>
                <a:lnTo>
                  <a:pt x="3598877" y="1128319"/>
                </a:lnTo>
                <a:lnTo>
                  <a:pt x="3607335" y="1130177"/>
                </a:lnTo>
                <a:lnTo>
                  <a:pt x="3615655" y="1132514"/>
                </a:lnTo>
                <a:lnTo>
                  <a:pt x="3626207" y="1136536"/>
                </a:lnTo>
                <a:lnTo>
                  <a:pt x="3636575" y="1141066"/>
                </a:lnTo>
                <a:lnTo>
                  <a:pt x="3646969" y="1145514"/>
                </a:lnTo>
                <a:lnTo>
                  <a:pt x="3657600" y="1149292"/>
                </a:lnTo>
                <a:lnTo>
                  <a:pt x="3667994" y="1151755"/>
                </a:lnTo>
                <a:lnTo>
                  <a:pt x="3678572" y="1153486"/>
                </a:lnTo>
                <a:lnTo>
                  <a:pt x="3689150" y="1155217"/>
                </a:lnTo>
                <a:lnTo>
                  <a:pt x="3699545" y="1157681"/>
                </a:lnTo>
                <a:lnTo>
                  <a:pt x="3710155" y="1161519"/>
                </a:lnTo>
                <a:lnTo>
                  <a:pt x="3720517" y="1166070"/>
                </a:lnTo>
                <a:lnTo>
                  <a:pt x="3730879" y="1170620"/>
                </a:lnTo>
                <a:lnTo>
                  <a:pt x="3741490" y="1174459"/>
                </a:lnTo>
                <a:lnTo>
                  <a:pt x="3751871" y="1176970"/>
                </a:lnTo>
                <a:lnTo>
                  <a:pt x="3762425" y="1178782"/>
                </a:lnTo>
                <a:lnTo>
                  <a:pt x="3772998" y="1180530"/>
                </a:lnTo>
                <a:lnTo>
                  <a:pt x="3783435" y="1182848"/>
                </a:lnTo>
                <a:lnTo>
                  <a:pt x="3796011" y="1187383"/>
                </a:lnTo>
                <a:lnTo>
                  <a:pt x="3808369" y="1192851"/>
                </a:lnTo>
                <a:lnTo>
                  <a:pt x="3820844" y="1197512"/>
                </a:lnTo>
                <a:lnTo>
                  <a:pt x="3833769" y="1199626"/>
                </a:lnTo>
                <a:lnTo>
                  <a:pt x="4261608" y="1208015"/>
                </a:lnTo>
                <a:lnTo>
                  <a:pt x="4310026" y="1215070"/>
                </a:lnTo>
                <a:lnTo>
                  <a:pt x="4358022" y="1221957"/>
                </a:lnTo>
                <a:lnTo>
                  <a:pt x="4406047" y="1228164"/>
                </a:lnTo>
                <a:lnTo>
                  <a:pt x="4454555" y="1233182"/>
                </a:lnTo>
                <a:lnTo>
                  <a:pt x="4513282" y="1237319"/>
                </a:lnTo>
                <a:lnTo>
                  <a:pt x="4542658" y="1239239"/>
                </a:lnTo>
                <a:lnTo>
                  <a:pt x="4572000" y="1241571"/>
                </a:lnTo>
                <a:lnTo>
                  <a:pt x="4588807" y="1243392"/>
                </a:lnTo>
                <a:lnTo>
                  <a:pt x="4605572" y="1245597"/>
                </a:lnTo>
                <a:lnTo>
                  <a:pt x="4622330" y="1247885"/>
                </a:lnTo>
                <a:lnTo>
                  <a:pt x="4639112" y="1249960"/>
                </a:lnTo>
                <a:lnTo>
                  <a:pt x="4660081" y="1252089"/>
                </a:lnTo>
                <a:lnTo>
                  <a:pt x="4681073" y="1254010"/>
                </a:lnTo>
                <a:lnTo>
                  <a:pt x="4702057" y="1256003"/>
                </a:lnTo>
                <a:lnTo>
                  <a:pt x="4723002" y="1258349"/>
                </a:lnTo>
                <a:lnTo>
                  <a:pt x="4752357" y="1262692"/>
                </a:lnTo>
                <a:lnTo>
                  <a:pt x="4781639" y="1267652"/>
                </a:lnTo>
                <a:lnTo>
                  <a:pt x="4810964" y="1272154"/>
                </a:lnTo>
                <a:lnTo>
                  <a:pt x="4840448" y="1275127"/>
                </a:lnTo>
                <a:lnTo>
                  <a:pt x="4874013" y="1277093"/>
                </a:lnTo>
                <a:lnTo>
                  <a:pt x="4907585" y="1278973"/>
                </a:lnTo>
                <a:lnTo>
                  <a:pt x="4941144" y="1281027"/>
                </a:lnTo>
                <a:lnTo>
                  <a:pt x="4974672" y="1283516"/>
                </a:lnTo>
                <a:lnTo>
                  <a:pt x="4991487" y="1285246"/>
                </a:lnTo>
                <a:lnTo>
                  <a:pt x="5008256" y="1287424"/>
                </a:lnTo>
                <a:lnTo>
                  <a:pt x="5025011" y="1289746"/>
                </a:lnTo>
                <a:lnTo>
                  <a:pt x="5041784" y="1291905"/>
                </a:lnTo>
                <a:lnTo>
                  <a:pt x="5060665" y="1293960"/>
                </a:lnTo>
                <a:lnTo>
                  <a:pt x="5079564" y="1295866"/>
                </a:lnTo>
                <a:lnTo>
                  <a:pt x="5098449" y="1297888"/>
                </a:lnTo>
                <a:lnTo>
                  <a:pt x="5145642" y="1305092"/>
                </a:lnTo>
                <a:lnTo>
                  <a:pt x="5171033" y="1314804"/>
                </a:lnTo>
                <a:lnTo>
                  <a:pt x="5179944" y="1317251"/>
                </a:lnTo>
                <a:lnTo>
                  <a:pt x="5199249" y="1319689"/>
                </a:lnTo>
                <a:lnTo>
                  <a:pt x="5235052" y="1322348"/>
                </a:lnTo>
                <a:lnTo>
                  <a:pt x="5293454" y="1325461"/>
                </a:lnTo>
                <a:lnTo>
                  <a:pt x="5469622" y="1333850"/>
                </a:lnTo>
                <a:lnTo>
                  <a:pt x="5511928" y="1338540"/>
                </a:lnTo>
                <a:lnTo>
                  <a:pt x="5557256" y="1343519"/>
                </a:lnTo>
                <a:lnTo>
                  <a:pt x="5603846" y="1350628"/>
                </a:lnTo>
                <a:lnTo>
                  <a:pt x="5641596" y="1354822"/>
                </a:lnTo>
                <a:lnTo>
                  <a:pt x="5660483" y="1356822"/>
                </a:lnTo>
                <a:lnTo>
                  <a:pt x="5679347" y="1359017"/>
                </a:lnTo>
                <a:lnTo>
                  <a:pt x="5694030" y="1361110"/>
                </a:lnTo>
                <a:lnTo>
                  <a:pt x="5708681" y="1363460"/>
                </a:lnTo>
                <a:lnTo>
                  <a:pt x="5723346" y="1365685"/>
                </a:lnTo>
                <a:lnTo>
                  <a:pt x="5738070" y="1367406"/>
                </a:lnTo>
                <a:lnTo>
                  <a:pt x="5769495" y="1369929"/>
                </a:lnTo>
                <a:lnTo>
                  <a:pt x="5800957" y="1371979"/>
                </a:lnTo>
                <a:lnTo>
                  <a:pt x="5832435" y="1373839"/>
                </a:lnTo>
                <a:lnTo>
                  <a:pt x="5863905" y="1375795"/>
                </a:lnTo>
                <a:lnTo>
                  <a:pt x="5900272" y="1381114"/>
                </a:lnTo>
                <a:lnTo>
                  <a:pt x="5920868" y="1383983"/>
                </a:lnTo>
                <a:lnTo>
                  <a:pt x="5935000" y="1385063"/>
                </a:lnTo>
                <a:lnTo>
                  <a:pt x="5951975" y="1385015"/>
                </a:lnTo>
                <a:lnTo>
                  <a:pt x="5981101" y="1384502"/>
                </a:lnTo>
                <a:lnTo>
                  <a:pt x="6031685" y="1384184"/>
                </a:lnTo>
              </a:path>
            </a:pathLst>
          </a:custGeom>
          <a:ln w="762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01284" y="4461551"/>
            <a:ext cx="4334510" cy="164846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196590" marR="5080">
              <a:lnSpc>
                <a:spcPct val="102499"/>
              </a:lnSpc>
              <a:spcBef>
                <a:spcPts val="10"/>
              </a:spcBef>
            </a:pPr>
            <a:r>
              <a:rPr sz="2750" spc="-380" dirty="0">
                <a:solidFill>
                  <a:srgbClr val="2F5597"/>
                </a:solidFill>
                <a:latin typeface="Arial"/>
                <a:cs typeface="Arial"/>
              </a:rPr>
              <a:t>T</a:t>
            </a:r>
            <a:r>
              <a:rPr sz="2750" spc="-160" dirty="0">
                <a:solidFill>
                  <a:srgbClr val="2F5597"/>
                </a:solidFill>
                <a:latin typeface="Arial"/>
                <a:cs typeface="Arial"/>
              </a:rPr>
              <a:t>r</a:t>
            </a:r>
            <a:r>
              <a:rPr sz="2750" spc="-210" dirty="0">
                <a:solidFill>
                  <a:srgbClr val="2F5597"/>
                </a:solidFill>
                <a:latin typeface="Arial"/>
                <a:cs typeface="Arial"/>
              </a:rPr>
              <a:t>a</a:t>
            </a:r>
            <a:r>
              <a:rPr sz="2750" spc="10" dirty="0">
                <a:solidFill>
                  <a:srgbClr val="2F5597"/>
                </a:solidFill>
                <a:latin typeface="Arial"/>
                <a:cs typeface="Arial"/>
              </a:rPr>
              <a:t>i</a:t>
            </a:r>
            <a:r>
              <a:rPr sz="2750" spc="-85" dirty="0">
                <a:solidFill>
                  <a:srgbClr val="2F5597"/>
                </a:solidFill>
                <a:latin typeface="Arial"/>
                <a:cs typeface="Arial"/>
              </a:rPr>
              <a:t>n</a:t>
            </a:r>
            <a:r>
              <a:rPr sz="2750" spc="10" dirty="0">
                <a:solidFill>
                  <a:srgbClr val="2F5597"/>
                </a:solidFill>
                <a:latin typeface="Arial"/>
                <a:cs typeface="Arial"/>
              </a:rPr>
              <a:t>i</a:t>
            </a:r>
            <a:r>
              <a:rPr sz="2750" spc="-85" dirty="0">
                <a:solidFill>
                  <a:srgbClr val="2F5597"/>
                </a:solidFill>
                <a:latin typeface="Arial"/>
                <a:cs typeface="Arial"/>
              </a:rPr>
              <a:t>n</a:t>
            </a:r>
            <a:r>
              <a:rPr sz="2750" spc="-145" dirty="0">
                <a:solidFill>
                  <a:srgbClr val="2F5597"/>
                </a:solidFill>
                <a:latin typeface="Arial"/>
                <a:cs typeface="Arial"/>
              </a:rPr>
              <a:t>g  </a:t>
            </a:r>
            <a:r>
              <a:rPr sz="2750" spc="-90" dirty="0">
                <a:solidFill>
                  <a:srgbClr val="2F5597"/>
                </a:solidFill>
                <a:latin typeface="Arial"/>
                <a:cs typeface="Arial"/>
              </a:rPr>
              <a:t>Error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200" spc="-260" dirty="0">
                <a:latin typeface="Arial"/>
                <a:cs typeface="Arial"/>
              </a:rPr>
              <a:t>Epochs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4459" y="3746596"/>
            <a:ext cx="8483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5" dirty="0">
                <a:latin typeface="Arial"/>
                <a:cs typeface="Arial"/>
              </a:rPr>
              <a:t>Er</a:t>
            </a:r>
            <a:r>
              <a:rPr sz="3200" spc="-35" dirty="0">
                <a:latin typeface="Arial"/>
                <a:cs typeface="Arial"/>
              </a:rPr>
              <a:t>r</a:t>
            </a:r>
            <a:r>
              <a:rPr sz="3200" spc="-110" dirty="0">
                <a:latin typeface="Arial"/>
                <a:cs typeface="Arial"/>
              </a:rPr>
              <a:t>o</a:t>
            </a:r>
            <a:r>
              <a:rPr sz="3200" spc="35" dirty="0"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79129" y="1607915"/>
            <a:ext cx="1946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5" dirty="0">
                <a:solidFill>
                  <a:srgbClr val="FF0000"/>
                </a:solidFill>
                <a:latin typeface="Arial"/>
                <a:cs typeface="Arial"/>
              </a:rPr>
              <a:t>Stop</a:t>
            </a:r>
            <a:r>
              <a:rPr sz="3600" spc="-25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90" dirty="0">
                <a:solidFill>
                  <a:srgbClr val="FF0000"/>
                </a:solidFill>
                <a:latin typeface="Arial"/>
                <a:cs typeface="Arial"/>
              </a:rPr>
              <a:t>here!</a:t>
            </a:r>
            <a:endParaRPr sz="3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16980" y="2346906"/>
            <a:ext cx="152400" cy="1388110"/>
          </a:xfrm>
          <a:custGeom>
            <a:avLst/>
            <a:gdLst/>
            <a:ahLst/>
            <a:cxnLst/>
            <a:rect l="l" t="t" r="r" b="b"/>
            <a:pathLst>
              <a:path w="152400" h="1388110">
                <a:moveTo>
                  <a:pt x="50799" y="1235321"/>
                </a:moveTo>
                <a:lnTo>
                  <a:pt x="0" y="1235321"/>
                </a:lnTo>
                <a:lnTo>
                  <a:pt x="76200" y="1387721"/>
                </a:lnTo>
                <a:lnTo>
                  <a:pt x="139700" y="1260721"/>
                </a:lnTo>
                <a:lnTo>
                  <a:pt x="50800" y="1260721"/>
                </a:lnTo>
                <a:lnTo>
                  <a:pt x="50799" y="1235321"/>
                </a:lnTo>
                <a:close/>
              </a:path>
              <a:path w="152400" h="1388110">
                <a:moveTo>
                  <a:pt x="101598" y="0"/>
                </a:moveTo>
                <a:lnTo>
                  <a:pt x="50798" y="0"/>
                </a:lnTo>
                <a:lnTo>
                  <a:pt x="50800" y="1260721"/>
                </a:lnTo>
                <a:lnTo>
                  <a:pt x="101600" y="1260721"/>
                </a:lnTo>
                <a:lnTo>
                  <a:pt x="101598" y="0"/>
                </a:lnTo>
                <a:close/>
              </a:path>
              <a:path w="152400" h="1388110">
                <a:moveTo>
                  <a:pt x="152400" y="1235321"/>
                </a:moveTo>
                <a:lnTo>
                  <a:pt x="101599" y="1235321"/>
                </a:lnTo>
                <a:lnTo>
                  <a:pt x="101600" y="1260721"/>
                </a:lnTo>
                <a:lnTo>
                  <a:pt x="139700" y="1260721"/>
                </a:lnTo>
                <a:lnTo>
                  <a:pt x="152400" y="123532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8188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60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Deep Neural Network Training Pipeline</a:t>
            </a:r>
          </a:p>
          <a:p>
            <a:pPr lvl="1"/>
            <a:r>
              <a:rPr lang="en-US" dirty="0"/>
              <a:t>Data preprocessing</a:t>
            </a:r>
          </a:p>
          <a:p>
            <a:pPr lvl="1"/>
            <a:r>
              <a:rPr lang="en-US" dirty="0"/>
              <a:t>Regularization for Neural Networks</a:t>
            </a:r>
          </a:p>
          <a:p>
            <a:pPr lvl="1"/>
            <a:r>
              <a:rPr lang="en-US" dirty="0"/>
              <a:t>Learning Rate Schedules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0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779267"/>
            <a:ext cx="744918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30" dirty="0"/>
              <a:t>Learning </a:t>
            </a:r>
            <a:r>
              <a:rPr sz="6000" spc="-465" dirty="0"/>
              <a:t>Rate</a:t>
            </a:r>
            <a:r>
              <a:rPr sz="6000" spc="-370" dirty="0"/>
              <a:t> </a:t>
            </a:r>
            <a:r>
              <a:rPr sz="6000" spc="-430" dirty="0"/>
              <a:t>Schedules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710827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214" y="403859"/>
            <a:ext cx="8214359" cy="99504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65"/>
              </a:spcBef>
            </a:pPr>
            <a:r>
              <a:rPr sz="3200" spc="-420" dirty="0"/>
              <a:t>SGD, </a:t>
            </a:r>
            <a:r>
              <a:rPr sz="3200" spc="-185" dirty="0"/>
              <a:t>SGD+Momentum, </a:t>
            </a:r>
            <a:r>
              <a:rPr sz="3200" spc="-175" dirty="0"/>
              <a:t>Adagrad, </a:t>
            </a:r>
            <a:r>
              <a:rPr sz="3200" spc="-245" dirty="0"/>
              <a:t>RMSProp, </a:t>
            </a:r>
            <a:r>
              <a:rPr sz="3200" spc="-190" dirty="0"/>
              <a:t>Adam  </a:t>
            </a:r>
            <a:r>
              <a:rPr sz="3200" spc="-70" dirty="0"/>
              <a:t>all </a:t>
            </a:r>
            <a:r>
              <a:rPr sz="3200" spc="-195" dirty="0"/>
              <a:t>have </a:t>
            </a:r>
            <a:r>
              <a:rPr sz="3200" b="1" spc="-204" dirty="0">
                <a:latin typeface="Arial"/>
                <a:cs typeface="Arial"/>
              </a:rPr>
              <a:t>learning </a:t>
            </a:r>
            <a:r>
              <a:rPr sz="3200" b="1" spc="-150" dirty="0">
                <a:latin typeface="Arial"/>
                <a:cs typeface="Arial"/>
              </a:rPr>
              <a:t>rate </a:t>
            </a:r>
            <a:r>
              <a:rPr sz="3200" spc="-300" dirty="0"/>
              <a:t>as </a:t>
            </a:r>
            <a:r>
              <a:rPr sz="3200" spc="-250" dirty="0"/>
              <a:t>a</a:t>
            </a:r>
            <a:r>
              <a:rPr sz="3200" spc="-90" dirty="0"/>
              <a:t> </a:t>
            </a:r>
            <a:r>
              <a:rPr sz="3200" spc="-130" dirty="0"/>
              <a:t>hyperparameter.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0936" y="1618487"/>
            <a:ext cx="4556760" cy="4111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485" y="1615809"/>
            <a:ext cx="4563110" cy="4116704"/>
          </a:xfrm>
          <a:custGeom>
            <a:avLst/>
            <a:gdLst/>
            <a:ahLst/>
            <a:cxnLst/>
            <a:rect l="l" t="t" r="r" b="b"/>
            <a:pathLst>
              <a:path w="4563110" h="4116704">
                <a:moveTo>
                  <a:pt x="0" y="0"/>
                </a:moveTo>
                <a:lnTo>
                  <a:pt x="4562507" y="0"/>
                </a:lnTo>
                <a:lnTo>
                  <a:pt x="4562507" y="4116155"/>
                </a:lnTo>
                <a:lnTo>
                  <a:pt x="0" y="411615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43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1214" y="403859"/>
            <a:ext cx="8214359" cy="99504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65"/>
              </a:spcBef>
            </a:pPr>
            <a:r>
              <a:rPr sz="3200" spc="-420" dirty="0">
                <a:latin typeface="Arial"/>
                <a:cs typeface="Arial"/>
              </a:rPr>
              <a:t>SGD, </a:t>
            </a:r>
            <a:r>
              <a:rPr sz="3200" spc="-185" dirty="0">
                <a:latin typeface="Arial"/>
                <a:cs typeface="Arial"/>
              </a:rPr>
              <a:t>SGD+Momentum, </a:t>
            </a:r>
            <a:r>
              <a:rPr sz="3200" spc="-175" dirty="0">
                <a:latin typeface="Arial"/>
                <a:cs typeface="Arial"/>
              </a:rPr>
              <a:t>Adagrad, </a:t>
            </a:r>
            <a:r>
              <a:rPr sz="3200" spc="-245" dirty="0">
                <a:latin typeface="Arial"/>
                <a:cs typeface="Arial"/>
              </a:rPr>
              <a:t>RMSProp, </a:t>
            </a:r>
            <a:r>
              <a:rPr sz="3200" spc="-190" dirty="0">
                <a:latin typeface="Arial"/>
                <a:cs typeface="Arial"/>
              </a:rPr>
              <a:t>Adam  </a:t>
            </a:r>
            <a:r>
              <a:rPr sz="3200" spc="-70" dirty="0">
                <a:latin typeface="Arial"/>
                <a:cs typeface="Arial"/>
              </a:rPr>
              <a:t>all </a:t>
            </a:r>
            <a:r>
              <a:rPr sz="3200" spc="-195" dirty="0">
                <a:latin typeface="Arial"/>
                <a:cs typeface="Arial"/>
              </a:rPr>
              <a:t>have </a:t>
            </a:r>
            <a:r>
              <a:rPr sz="3200" b="1" spc="-204" dirty="0">
                <a:latin typeface="Arial"/>
                <a:cs typeface="Arial"/>
              </a:rPr>
              <a:t>learning </a:t>
            </a:r>
            <a:r>
              <a:rPr sz="3200" b="1" spc="-150" dirty="0">
                <a:latin typeface="Arial"/>
                <a:cs typeface="Arial"/>
              </a:rPr>
              <a:t>rate </a:t>
            </a:r>
            <a:r>
              <a:rPr sz="3200" spc="-300" dirty="0">
                <a:latin typeface="Arial"/>
                <a:cs typeface="Arial"/>
              </a:rPr>
              <a:t>as </a:t>
            </a:r>
            <a:r>
              <a:rPr sz="3200" spc="-250" dirty="0">
                <a:latin typeface="Arial"/>
                <a:cs typeface="Arial"/>
              </a:rPr>
              <a:t>a</a:t>
            </a:r>
            <a:r>
              <a:rPr sz="3200" spc="-90" dirty="0">
                <a:latin typeface="Arial"/>
                <a:cs typeface="Arial"/>
              </a:rPr>
              <a:t> </a:t>
            </a:r>
            <a:r>
              <a:rPr sz="3200" spc="-130" dirty="0">
                <a:latin typeface="Arial"/>
                <a:cs typeface="Arial"/>
              </a:rPr>
              <a:t>hyperparameter.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0936" y="1618487"/>
            <a:ext cx="4556760" cy="4111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485" y="1615809"/>
            <a:ext cx="4563110" cy="4116704"/>
          </a:xfrm>
          <a:custGeom>
            <a:avLst/>
            <a:gdLst/>
            <a:ahLst/>
            <a:cxnLst/>
            <a:rect l="l" t="t" r="r" b="b"/>
            <a:pathLst>
              <a:path w="4563110" h="4116704">
                <a:moveTo>
                  <a:pt x="0" y="0"/>
                </a:moveTo>
                <a:lnTo>
                  <a:pt x="4562507" y="0"/>
                </a:lnTo>
                <a:lnTo>
                  <a:pt x="4562507" y="4116155"/>
                </a:lnTo>
                <a:lnTo>
                  <a:pt x="0" y="411615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43500" y="2159508"/>
            <a:ext cx="6048375" cy="99821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40"/>
              </a:spcBef>
            </a:pPr>
            <a:r>
              <a:rPr sz="3200" spc="-190" dirty="0">
                <a:solidFill>
                  <a:srgbClr val="0000FF"/>
                </a:solidFill>
                <a:latin typeface="Arial"/>
                <a:cs typeface="Arial"/>
              </a:rPr>
              <a:t>Q: </a:t>
            </a:r>
            <a:r>
              <a:rPr sz="3200" spc="-125" dirty="0">
                <a:solidFill>
                  <a:srgbClr val="0000FF"/>
                </a:solidFill>
                <a:latin typeface="Arial"/>
                <a:cs typeface="Arial"/>
              </a:rPr>
              <a:t>Which </a:t>
            </a:r>
            <a:r>
              <a:rPr sz="3200" spc="-135" dirty="0">
                <a:solidFill>
                  <a:srgbClr val="0000FF"/>
                </a:solidFill>
                <a:latin typeface="Arial"/>
                <a:cs typeface="Arial"/>
              </a:rPr>
              <a:t>one </a:t>
            </a:r>
            <a:r>
              <a:rPr sz="3200" spc="-5" dirty="0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sz="3200" spc="-135" dirty="0">
                <a:solidFill>
                  <a:srgbClr val="0000FF"/>
                </a:solidFill>
                <a:latin typeface="Arial"/>
                <a:cs typeface="Arial"/>
              </a:rPr>
              <a:t>these </a:t>
            </a:r>
            <a:r>
              <a:rPr sz="3200" spc="-105" dirty="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sz="3200" spc="-4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-140" dirty="0">
                <a:solidFill>
                  <a:srgbClr val="0000FF"/>
                </a:solidFill>
                <a:latin typeface="Arial"/>
                <a:cs typeface="Arial"/>
              </a:rPr>
              <a:t>rates  </a:t>
            </a:r>
            <a:r>
              <a:rPr sz="3200" spc="-165" dirty="0">
                <a:solidFill>
                  <a:srgbClr val="0000FF"/>
                </a:solidFill>
                <a:latin typeface="Arial"/>
                <a:cs typeface="Arial"/>
              </a:rPr>
              <a:t>is </a:t>
            </a:r>
            <a:r>
              <a:rPr sz="3200" spc="-130" dirty="0">
                <a:solidFill>
                  <a:srgbClr val="0000FF"/>
                </a:solidFill>
                <a:latin typeface="Arial"/>
                <a:cs typeface="Arial"/>
              </a:rPr>
              <a:t>best </a:t>
            </a:r>
            <a:r>
              <a:rPr sz="3200" spc="30" dirty="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sz="3200" spc="-2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-240" dirty="0">
                <a:solidFill>
                  <a:srgbClr val="0000FF"/>
                </a:solidFill>
                <a:latin typeface="Arial"/>
                <a:cs typeface="Arial"/>
              </a:rPr>
              <a:t>use?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4634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214" y="403859"/>
            <a:ext cx="8214359" cy="99504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65"/>
              </a:spcBef>
            </a:pPr>
            <a:r>
              <a:rPr sz="3200" spc="-420" dirty="0"/>
              <a:t>SGD, </a:t>
            </a:r>
            <a:r>
              <a:rPr sz="3200" spc="-185" dirty="0"/>
              <a:t>SGD+Momentum, </a:t>
            </a:r>
            <a:r>
              <a:rPr sz="3200" spc="-175" dirty="0"/>
              <a:t>Adagrad, </a:t>
            </a:r>
            <a:r>
              <a:rPr sz="3200" spc="-245" dirty="0"/>
              <a:t>RMSProp, </a:t>
            </a:r>
            <a:r>
              <a:rPr sz="3200" spc="-190" dirty="0"/>
              <a:t>Adam  </a:t>
            </a:r>
            <a:r>
              <a:rPr sz="3200" spc="-70" dirty="0"/>
              <a:t>all </a:t>
            </a:r>
            <a:r>
              <a:rPr sz="3200" spc="-195" dirty="0"/>
              <a:t>have </a:t>
            </a:r>
            <a:r>
              <a:rPr sz="3200" b="1" spc="-204" dirty="0">
                <a:latin typeface="Arial"/>
                <a:cs typeface="Arial"/>
              </a:rPr>
              <a:t>learning </a:t>
            </a:r>
            <a:r>
              <a:rPr sz="3200" b="1" spc="-150" dirty="0">
                <a:latin typeface="Arial"/>
                <a:cs typeface="Arial"/>
              </a:rPr>
              <a:t>rate </a:t>
            </a:r>
            <a:r>
              <a:rPr sz="3200" spc="-300" dirty="0"/>
              <a:t>as </a:t>
            </a:r>
            <a:r>
              <a:rPr sz="3200" spc="-250" dirty="0"/>
              <a:t>a</a:t>
            </a:r>
            <a:r>
              <a:rPr sz="3200" spc="-90" dirty="0"/>
              <a:t> </a:t>
            </a:r>
            <a:r>
              <a:rPr sz="3200" spc="-130" dirty="0"/>
              <a:t>hyperparameter.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0936" y="1618487"/>
            <a:ext cx="4556760" cy="4111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485" y="1615809"/>
            <a:ext cx="4563110" cy="4116704"/>
          </a:xfrm>
          <a:custGeom>
            <a:avLst/>
            <a:gdLst/>
            <a:ahLst/>
            <a:cxnLst/>
            <a:rect l="l" t="t" r="r" b="b"/>
            <a:pathLst>
              <a:path w="4563110" h="4116704">
                <a:moveTo>
                  <a:pt x="0" y="0"/>
                </a:moveTo>
                <a:lnTo>
                  <a:pt x="4562507" y="0"/>
                </a:lnTo>
                <a:lnTo>
                  <a:pt x="4562507" y="4116155"/>
                </a:lnTo>
                <a:lnTo>
                  <a:pt x="0" y="411615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43500" y="2159508"/>
            <a:ext cx="6048375" cy="24701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40"/>
              </a:spcBef>
            </a:pPr>
            <a:r>
              <a:rPr sz="3200" spc="-190" dirty="0">
                <a:solidFill>
                  <a:srgbClr val="0000FF"/>
                </a:solidFill>
                <a:latin typeface="Arial"/>
                <a:cs typeface="Arial"/>
              </a:rPr>
              <a:t>Q: </a:t>
            </a:r>
            <a:r>
              <a:rPr sz="3200" spc="-125" dirty="0">
                <a:solidFill>
                  <a:srgbClr val="0000FF"/>
                </a:solidFill>
                <a:latin typeface="Arial"/>
                <a:cs typeface="Arial"/>
              </a:rPr>
              <a:t>Which </a:t>
            </a:r>
            <a:r>
              <a:rPr sz="3200" spc="-135" dirty="0">
                <a:solidFill>
                  <a:srgbClr val="0000FF"/>
                </a:solidFill>
                <a:latin typeface="Arial"/>
                <a:cs typeface="Arial"/>
              </a:rPr>
              <a:t>one </a:t>
            </a:r>
            <a:r>
              <a:rPr sz="3200" spc="-5" dirty="0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sz="3200" spc="-135" dirty="0">
                <a:solidFill>
                  <a:srgbClr val="0000FF"/>
                </a:solidFill>
                <a:latin typeface="Arial"/>
                <a:cs typeface="Arial"/>
              </a:rPr>
              <a:t>these </a:t>
            </a:r>
            <a:r>
              <a:rPr sz="3200" spc="-105" dirty="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sz="3200" spc="-4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-140" dirty="0">
                <a:solidFill>
                  <a:srgbClr val="0000FF"/>
                </a:solidFill>
                <a:latin typeface="Arial"/>
                <a:cs typeface="Arial"/>
              </a:rPr>
              <a:t>rates  </a:t>
            </a:r>
            <a:r>
              <a:rPr sz="3200" spc="-165" dirty="0">
                <a:solidFill>
                  <a:srgbClr val="0000FF"/>
                </a:solidFill>
                <a:latin typeface="Arial"/>
                <a:cs typeface="Arial"/>
              </a:rPr>
              <a:t>is </a:t>
            </a:r>
            <a:r>
              <a:rPr sz="3200" spc="-130" dirty="0">
                <a:solidFill>
                  <a:srgbClr val="0000FF"/>
                </a:solidFill>
                <a:latin typeface="Arial"/>
                <a:cs typeface="Arial"/>
              </a:rPr>
              <a:t>best </a:t>
            </a:r>
            <a:r>
              <a:rPr sz="3200" spc="30" dirty="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sz="3200" spc="-2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-240" dirty="0">
                <a:solidFill>
                  <a:srgbClr val="0000FF"/>
                </a:solidFill>
                <a:latin typeface="Arial"/>
                <a:cs typeface="Arial"/>
              </a:rPr>
              <a:t>use?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00">
              <a:latin typeface="Arial"/>
              <a:cs typeface="Arial"/>
            </a:endParaRPr>
          </a:p>
          <a:p>
            <a:pPr marL="12700" marR="501015">
              <a:lnSpc>
                <a:spcPct val="101200"/>
              </a:lnSpc>
              <a:spcBef>
                <a:spcPts val="5"/>
              </a:spcBef>
            </a:pPr>
            <a:r>
              <a:rPr sz="3200" spc="-165" dirty="0">
                <a:solidFill>
                  <a:srgbClr val="0000FF"/>
                </a:solidFill>
                <a:latin typeface="Arial"/>
                <a:cs typeface="Arial"/>
              </a:rPr>
              <a:t>A: </a:t>
            </a:r>
            <a:r>
              <a:rPr sz="3200" spc="-85" dirty="0">
                <a:solidFill>
                  <a:srgbClr val="0000FF"/>
                </a:solidFill>
                <a:latin typeface="Arial"/>
                <a:cs typeface="Arial"/>
              </a:rPr>
              <a:t>All </a:t>
            </a:r>
            <a:r>
              <a:rPr sz="3200" spc="-5" dirty="0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sz="3200" spc="-20" dirty="0">
                <a:solidFill>
                  <a:srgbClr val="0000FF"/>
                </a:solidFill>
                <a:latin typeface="Arial"/>
                <a:cs typeface="Arial"/>
              </a:rPr>
              <a:t>them! </a:t>
            </a:r>
            <a:r>
              <a:rPr sz="3200" spc="-110" dirty="0">
                <a:solidFill>
                  <a:srgbClr val="0000FF"/>
                </a:solidFill>
                <a:latin typeface="Arial"/>
                <a:cs typeface="Arial"/>
              </a:rPr>
              <a:t>Start </a:t>
            </a:r>
            <a:r>
              <a:rPr sz="3200" spc="20" dirty="0">
                <a:solidFill>
                  <a:srgbClr val="0000FF"/>
                </a:solidFill>
                <a:latin typeface="Arial"/>
                <a:cs typeface="Arial"/>
              </a:rPr>
              <a:t>with </a:t>
            </a:r>
            <a:r>
              <a:rPr sz="3200" spc="-145" dirty="0">
                <a:solidFill>
                  <a:srgbClr val="0000FF"/>
                </a:solidFill>
                <a:latin typeface="Arial"/>
                <a:cs typeface="Arial"/>
              </a:rPr>
              <a:t>large  </a:t>
            </a:r>
            <a:r>
              <a:rPr sz="3200" spc="-110" dirty="0">
                <a:solidFill>
                  <a:srgbClr val="0000FF"/>
                </a:solidFill>
                <a:latin typeface="Arial"/>
                <a:cs typeface="Arial"/>
              </a:rPr>
              <a:t>learning </a:t>
            </a:r>
            <a:r>
              <a:rPr sz="3200" spc="-85" dirty="0">
                <a:solidFill>
                  <a:srgbClr val="0000FF"/>
                </a:solidFill>
                <a:latin typeface="Arial"/>
                <a:cs typeface="Arial"/>
              </a:rPr>
              <a:t>rate </a:t>
            </a:r>
            <a:r>
              <a:rPr sz="3200" spc="-150" dirty="0">
                <a:solidFill>
                  <a:srgbClr val="0000FF"/>
                </a:solidFill>
                <a:latin typeface="Arial"/>
                <a:cs typeface="Arial"/>
              </a:rPr>
              <a:t>and </a:t>
            </a:r>
            <a:r>
              <a:rPr sz="3200" spc="-210" dirty="0">
                <a:solidFill>
                  <a:srgbClr val="0000FF"/>
                </a:solidFill>
                <a:latin typeface="Arial"/>
                <a:cs typeface="Arial"/>
              </a:rPr>
              <a:t>decay </a:t>
            </a:r>
            <a:r>
              <a:rPr sz="3200" spc="-110" dirty="0">
                <a:solidFill>
                  <a:srgbClr val="0000FF"/>
                </a:solidFill>
                <a:latin typeface="Arial"/>
                <a:cs typeface="Arial"/>
              </a:rPr>
              <a:t>over</a:t>
            </a:r>
            <a:r>
              <a:rPr sz="3200" spc="-3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-30" dirty="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0736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3079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75" dirty="0"/>
              <a:t>Learning </a:t>
            </a:r>
            <a:r>
              <a:rPr sz="3900" spc="-260" dirty="0"/>
              <a:t>Rate </a:t>
            </a:r>
            <a:r>
              <a:rPr sz="3900" spc="-250" dirty="0"/>
              <a:t>Decay</a:t>
            </a:r>
            <a:r>
              <a:rPr sz="4000" spc="-250" dirty="0"/>
              <a:t>:</a:t>
            </a:r>
            <a:r>
              <a:rPr sz="4000" spc="-170" dirty="0"/>
              <a:t> </a:t>
            </a:r>
            <a:r>
              <a:rPr sz="4000" spc="-280" dirty="0"/>
              <a:t>Step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18871" y="1088136"/>
            <a:ext cx="5477256" cy="399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3362" y="2290762"/>
            <a:ext cx="76200" cy="566420"/>
          </a:xfrm>
          <a:custGeom>
            <a:avLst/>
            <a:gdLst/>
            <a:ahLst/>
            <a:cxnLst/>
            <a:rect l="l" t="t" r="r" b="b"/>
            <a:pathLst>
              <a:path w="76200" h="566419">
                <a:moveTo>
                  <a:pt x="28574" y="490053"/>
                </a:moveTo>
                <a:lnTo>
                  <a:pt x="0" y="490053"/>
                </a:lnTo>
                <a:lnTo>
                  <a:pt x="38100" y="566253"/>
                </a:lnTo>
                <a:lnTo>
                  <a:pt x="69850" y="502753"/>
                </a:lnTo>
                <a:lnTo>
                  <a:pt x="28575" y="502753"/>
                </a:lnTo>
                <a:lnTo>
                  <a:pt x="28574" y="490053"/>
                </a:lnTo>
                <a:close/>
              </a:path>
              <a:path w="76200" h="566419">
                <a:moveTo>
                  <a:pt x="47623" y="0"/>
                </a:moveTo>
                <a:lnTo>
                  <a:pt x="28573" y="0"/>
                </a:lnTo>
                <a:lnTo>
                  <a:pt x="28575" y="502753"/>
                </a:lnTo>
                <a:lnTo>
                  <a:pt x="47625" y="502753"/>
                </a:lnTo>
                <a:lnTo>
                  <a:pt x="47623" y="0"/>
                </a:lnTo>
                <a:close/>
              </a:path>
              <a:path w="76200" h="566419">
                <a:moveTo>
                  <a:pt x="76200" y="490053"/>
                </a:moveTo>
                <a:lnTo>
                  <a:pt x="47624" y="490053"/>
                </a:lnTo>
                <a:lnTo>
                  <a:pt x="47625" y="502753"/>
                </a:lnTo>
                <a:lnTo>
                  <a:pt x="69850" y="502753"/>
                </a:lnTo>
                <a:lnTo>
                  <a:pt x="76200" y="49005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8753" y="2249473"/>
            <a:ext cx="76200" cy="1261745"/>
          </a:xfrm>
          <a:custGeom>
            <a:avLst/>
            <a:gdLst/>
            <a:ahLst/>
            <a:cxnLst/>
            <a:rect l="l" t="t" r="r" b="b"/>
            <a:pathLst>
              <a:path w="76200" h="1261745">
                <a:moveTo>
                  <a:pt x="28574" y="1185471"/>
                </a:moveTo>
                <a:lnTo>
                  <a:pt x="0" y="1185471"/>
                </a:lnTo>
                <a:lnTo>
                  <a:pt x="38100" y="1261671"/>
                </a:lnTo>
                <a:lnTo>
                  <a:pt x="69850" y="1198171"/>
                </a:lnTo>
                <a:lnTo>
                  <a:pt x="28575" y="1198171"/>
                </a:lnTo>
                <a:lnTo>
                  <a:pt x="28574" y="1185471"/>
                </a:lnTo>
                <a:close/>
              </a:path>
              <a:path w="76200" h="1261745">
                <a:moveTo>
                  <a:pt x="47623" y="0"/>
                </a:moveTo>
                <a:lnTo>
                  <a:pt x="28573" y="0"/>
                </a:lnTo>
                <a:lnTo>
                  <a:pt x="28575" y="1198171"/>
                </a:lnTo>
                <a:lnTo>
                  <a:pt x="47625" y="1198171"/>
                </a:lnTo>
                <a:lnTo>
                  <a:pt x="47623" y="0"/>
                </a:lnTo>
                <a:close/>
              </a:path>
              <a:path w="76200" h="1261745">
                <a:moveTo>
                  <a:pt x="76200" y="1185471"/>
                </a:moveTo>
                <a:lnTo>
                  <a:pt x="47624" y="1185471"/>
                </a:lnTo>
                <a:lnTo>
                  <a:pt x="47625" y="1198171"/>
                </a:lnTo>
                <a:lnTo>
                  <a:pt x="69850" y="1198171"/>
                </a:lnTo>
                <a:lnTo>
                  <a:pt x="76200" y="118547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01171" y="2219314"/>
            <a:ext cx="76200" cy="1715770"/>
          </a:xfrm>
          <a:custGeom>
            <a:avLst/>
            <a:gdLst/>
            <a:ahLst/>
            <a:cxnLst/>
            <a:rect l="l" t="t" r="r" b="b"/>
            <a:pathLst>
              <a:path w="76200" h="1715770">
                <a:moveTo>
                  <a:pt x="28575" y="1639352"/>
                </a:moveTo>
                <a:lnTo>
                  <a:pt x="0" y="1639352"/>
                </a:lnTo>
                <a:lnTo>
                  <a:pt x="38100" y="1715552"/>
                </a:lnTo>
                <a:lnTo>
                  <a:pt x="69850" y="1652052"/>
                </a:lnTo>
                <a:lnTo>
                  <a:pt x="28575" y="1652052"/>
                </a:lnTo>
                <a:lnTo>
                  <a:pt x="28575" y="1639352"/>
                </a:lnTo>
                <a:close/>
              </a:path>
              <a:path w="76200" h="1715770">
                <a:moveTo>
                  <a:pt x="47625" y="0"/>
                </a:moveTo>
                <a:lnTo>
                  <a:pt x="28575" y="0"/>
                </a:lnTo>
                <a:lnTo>
                  <a:pt x="28575" y="1652052"/>
                </a:lnTo>
                <a:lnTo>
                  <a:pt x="47625" y="1652052"/>
                </a:lnTo>
                <a:lnTo>
                  <a:pt x="47625" y="0"/>
                </a:lnTo>
                <a:close/>
              </a:path>
              <a:path w="76200" h="1715770">
                <a:moveTo>
                  <a:pt x="76200" y="1639352"/>
                </a:moveTo>
                <a:lnTo>
                  <a:pt x="47625" y="1639352"/>
                </a:lnTo>
                <a:lnTo>
                  <a:pt x="47625" y="1652052"/>
                </a:lnTo>
                <a:lnTo>
                  <a:pt x="69850" y="1652052"/>
                </a:lnTo>
                <a:lnTo>
                  <a:pt x="76200" y="1639352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45436" y="1767332"/>
            <a:ext cx="2573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85" dirty="0">
                <a:latin typeface="Arial"/>
                <a:cs typeface="Arial"/>
              </a:rPr>
              <a:t>Reduce </a:t>
            </a:r>
            <a:r>
              <a:rPr sz="2400" spc="-80" dirty="0">
                <a:latin typeface="Arial"/>
                <a:cs typeface="Arial"/>
              </a:rPr>
              <a:t>learning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rate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68982" y="2662788"/>
            <a:ext cx="4622799" cy="345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03510" y="1352803"/>
            <a:ext cx="5918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85" dirty="0">
                <a:latin typeface="Arial"/>
                <a:cs typeface="Arial"/>
              </a:rPr>
              <a:t>Step: </a:t>
            </a:r>
            <a:r>
              <a:rPr sz="2400" spc="-185" dirty="0">
                <a:latin typeface="Arial"/>
                <a:cs typeface="Arial"/>
              </a:rPr>
              <a:t>Reduce </a:t>
            </a:r>
            <a:r>
              <a:rPr sz="2400" spc="-80" dirty="0">
                <a:latin typeface="Arial"/>
                <a:cs typeface="Arial"/>
              </a:rPr>
              <a:t>learning </a:t>
            </a:r>
            <a:r>
              <a:rPr sz="2400" spc="-65" dirty="0">
                <a:latin typeface="Arial"/>
                <a:cs typeface="Arial"/>
              </a:rPr>
              <a:t>rate </a:t>
            </a:r>
            <a:r>
              <a:rPr sz="2400" spc="-40" dirty="0">
                <a:latin typeface="Arial"/>
                <a:cs typeface="Arial"/>
              </a:rPr>
              <a:t>at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60" dirty="0">
                <a:latin typeface="Arial"/>
                <a:cs typeface="Arial"/>
              </a:rPr>
              <a:t>few </a:t>
            </a:r>
            <a:r>
              <a:rPr sz="2400" spc="-75" dirty="0">
                <a:latin typeface="Arial"/>
                <a:cs typeface="Arial"/>
              </a:rPr>
              <a:t>fixed</a:t>
            </a:r>
            <a:r>
              <a:rPr sz="2400" spc="-27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points.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03510" y="1721611"/>
            <a:ext cx="590677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90" dirty="0">
                <a:latin typeface="Arial"/>
                <a:cs typeface="Arial"/>
              </a:rPr>
              <a:t>E.g. </a:t>
            </a:r>
            <a:r>
              <a:rPr sz="2400" spc="-10" dirty="0">
                <a:latin typeface="Arial"/>
                <a:cs typeface="Arial"/>
              </a:rPr>
              <a:t>for </a:t>
            </a:r>
            <a:r>
              <a:rPr sz="2400" spc="-185" dirty="0">
                <a:latin typeface="Arial"/>
                <a:cs typeface="Arial"/>
              </a:rPr>
              <a:t>ResNets, </a:t>
            </a:r>
            <a:r>
              <a:rPr sz="2400" spc="-25" dirty="0">
                <a:latin typeface="Arial"/>
                <a:cs typeface="Arial"/>
              </a:rPr>
              <a:t>multiply </a:t>
            </a:r>
            <a:r>
              <a:rPr sz="2400" spc="-380" dirty="0">
                <a:latin typeface="Arial"/>
                <a:cs typeface="Arial"/>
              </a:rPr>
              <a:t>LR </a:t>
            </a:r>
            <a:r>
              <a:rPr sz="2400" spc="-105" dirty="0">
                <a:latin typeface="Arial"/>
                <a:cs typeface="Arial"/>
              </a:rPr>
              <a:t>by 0.1 </a:t>
            </a:r>
            <a:r>
              <a:rPr sz="2400" spc="-30" dirty="0">
                <a:latin typeface="Arial"/>
                <a:cs typeface="Arial"/>
              </a:rPr>
              <a:t>after </a:t>
            </a:r>
            <a:r>
              <a:rPr sz="2400" spc="-140" dirty="0">
                <a:latin typeface="Arial"/>
                <a:cs typeface="Arial"/>
              </a:rPr>
              <a:t>epochs  </a:t>
            </a:r>
            <a:r>
              <a:rPr sz="2400" spc="-105" dirty="0">
                <a:latin typeface="Arial"/>
                <a:cs typeface="Arial"/>
              </a:rPr>
              <a:t>30, 60, </a:t>
            </a:r>
            <a:r>
              <a:rPr sz="2400" spc="-114" dirty="0">
                <a:latin typeface="Arial"/>
                <a:cs typeface="Arial"/>
              </a:rPr>
              <a:t>and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90.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7993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9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75" dirty="0"/>
              <a:t>Learning </a:t>
            </a:r>
            <a:r>
              <a:rPr sz="3900" spc="-260" dirty="0"/>
              <a:t>Rate </a:t>
            </a:r>
            <a:r>
              <a:rPr sz="3900" spc="-250" dirty="0"/>
              <a:t>Decay</a:t>
            </a:r>
            <a:r>
              <a:rPr sz="4000" spc="-250" dirty="0"/>
              <a:t>:</a:t>
            </a:r>
            <a:r>
              <a:rPr sz="4000" spc="-165" dirty="0"/>
              <a:t> </a:t>
            </a:r>
            <a:r>
              <a:rPr sz="4000" spc="-295" dirty="0"/>
              <a:t>Cosine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79247" y="1097280"/>
            <a:ext cx="5468112" cy="3980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00184" y="3313923"/>
            <a:ext cx="3788064" cy="28780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9168" y="5345683"/>
            <a:ext cx="5643245" cy="9550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160"/>
              </a:spcBef>
            </a:pPr>
            <a:r>
              <a:rPr sz="1200" spc="-60" dirty="0">
                <a:latin typeface="Arial"/>
                <a:cs typeface="Arial"/>
              </a:rPr>
              <a:t>Loshchilov and </a:t>
            </a:r>
            <a:r>
              <a:rPr sz="1200" spc="-40" dirty="0">
                <a:latin typeface="Arial"/>
                <a:cs typeface="Arial"/>
              </a:rPr>
              <a:t>Hutter, </a:t>
            </a:r>
            <a:r>
              <a:rPr sz="1200" spc="-120" dirty="0">
                <a:latin typeface="Arial"/>
                <a:cs typeface="Arial"/>
              </a:rPr>
              <a:t>“SGDR: </a:t>
            </a:r>
            <a:r>
              <a:rPr sz="1200" spc="-65" dirty="0">
                <a:latin typeface="Arial"/>
                <a:cs typeface="Arial"/>
              </a:rPr>
              <a:t>Stochastic </a:t>
            </a:r>
            <a:r>
              <a:rPr sz="1200" spc="-50" dirty="0">
                <a:latin typeface="Arial"/>
                <a:cs typeface="Arial"/>
              </a:rPr>
              <a:t>Gradient </a:t>
            </a:r>
            <a:r>
              <a:rPr sz="1200" spc="-70" dirty="0">
                <a:latin typeface="Arial"/>
                <a:cs typeface="Arial"/>
              </a:rPr>
              <a:t>Descent </a:t>
            </a:r>
            <a:r>
              <a:rPr sz="1200" spc="5" dirty="0">
                <a:latin typeface="Arial"/>
                <a:cs typeface="Arial"/>
              </a:rPr>
              <a:t>with </a:t>
            </a:r>
            <a:r>
              <a:rPr sz="1200" spc="-60" dirty="0">
                <a:latin typeface="Arial"/>
                <a:cs typeface="Arial"/>
              </a:rPr>
              <a:t>Warm Restarts”, </a:t>
            </a:r>
            <a:r>
              <a:rPr sz="1200" spc="-165" dirty="0">
                <a:latin typeface="Arial"/>
                <a:cs typeface="Arial"/>
              </a:rPr>
              <a:t>ICLR </a:t>
            </a:r>
            <a:r>
              <a:rPr sz="1200" spc="-60" dirty="0">
                <a:latin typeface="Arial"/>
                <a:cs typeface="Arial"/>
              </a:rPr>
              <a:t>2017  </a:t>
            </a:r>
            <a:r>
              <a:rPr sz="1200" spc="-65" dirty="0">
                <a:latin typeface="Arial"/>
                <a:cs typeface="Arial"/>
              </a:rPr>
              <a:t>Radford </a:t>
            </a:r>
            <a:r>
              <a:rPr sz="1200" spc="-5" dirty="0">
                <a:latin typeface="Arial"/>
                <a:cs typeface="Arial"/>
              </a:rPr>
              <a:t>et </a:t>
            </a:r>
            <a:r>
              <a:rPr sz="1200" spc="-45" dirty="0">
                <a:latin typeface="Arial"/>
                <a:cs typeface="Arial"/>
              </a:rPr>
              <a:t>al, </a:t>
            </a:r>
            <a:r>
              <a:rPr sz="1200" spc="-30" dirty="0">
                <a:latin typeface="Arial"/>
                <a:cs typeface="Arial"/>
              </a:rPr>
              <a:t>“Improving </a:t>
            </a:r>
            <a:r>
              <a:rPr sz="1200" spc="-95" dirty="0">
                <a:latin typeface="Arial"/>
                <a:cs typeface="Arial"/>
              </a:rPr>
              <a:t>Language </a:t>
            </a:r>
            <a:r>
              <a:rPr sz="1200" spc="-55" dirty="0">
                <a:latin typeface="Arial"/>
                <a:cs typeface="Arial"/>
              </a:rPr>
              <a:t>Understanding by </a:t>
            </a:r>
            <a:r>
              <a:rPr sz="1200" spc="-60" dirty="0">
                <a:latin typeface="Arial"/>
                <a:cs typeface="Arial"/>
              </a:rPr>
              <a:t>Generative Pre-Training”, 2018  </a:t>
            </a:r>
            <a:r>
              <a:rPr sz="1200" spc="-50" dirty="0">
                <a:latin typeface="Arial"/>
                <a:cs typeface="Arial"/>
              </a:rPr>
              <a:t>Feichtenhofer </a:t>
            </a:r>
            <a:r>
              <a:rPr sz="1200" spc="-5" dirty="0">
                <a:latin typeface="Arial"/>
                <a:cs typeface="Arial"/>
              </a:rPr>
              <a:t>et </a:t>
            </a:r>
            <a:r>
              <a:rPr sz="1200" spc="-45" dirty="0">
                <a:latin typeface="Arial"/>
                <a:cs typeface="Arial"/>
              </a:rPr>
              <a:t>al, </a:t>
            </a:r>
            <a:r>
              <a:rPr sz="1200" spc="-65" dirty="0">
                <a:latin typeface="Arial"/>
                <a:cs typeface="Arial"/>
              </a:rPr>
              <a:t>“SlowFast </a:t>
            </a:r>
            <a:r>
              <a:rPr sz="1200" spc="-45" dirty="0">
                <a:latin typeface="Arial"/>
                <a:cs typeface="Arial"/>
              </a:rPr>
              <a:t>Networks </a:t>
            </a:r>
            <a:r>
              <a:rPr sz="1200" spc="-5" dirty="0">
                <a:latin typeface="Arial"/>
                <a:cs typeface="Arial"/>
              </a:rPr>
              <a:t>for </a:t>
            </a:r>
            <a:r>
              <a:rPr sz="1200" spc="-60" dirty="0">
                <a:latin typeface="Arial"/>
                <a:cs typeface="Arial"/>
              </a:rPr>
              <a:t>Video </a:t>
            </a:r>
            <a:r>
              <a:rPr sz="1200" spc="-55" dirty="0">
                <a:latin typeface="Arial"/>
                <a:cs typeface="Arial"/>
              </a:rPr>
              <a:t>Recognition”, </a:t>
            </a:r>
            <a:r>
              <a:rPr sz="1200" spc="-155" dirty="0">
                <a:latin typeface="Arial"/>
                <a:cs typeface="Arial"/>
              </a:rPr>
              <a:t>ICCV</a:t>
            </a:r>
            <a:r>
              <a:rPr sz="1200" spc="-210" dirty="0">
                <a:latin typeface="Arial"/>
                <a:cs typeface="Arial"/>
              </a:rPr>
              <a:t> </a:t>
            </a:r>
            <a:r>
              <a:rPr sz="1200" spc="-60" dirty="0">
                <a:latin typeface="Arial"/>
                <a:cs typeface="Arial"/>
              </a:rPr>
              <a:t>2019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90"/>
              </a:lnSpc>
            </a:pPr>
            <a:r>
              <a:rPr sz="1200" spc="-85" dirty="0">
                <a:latin typeface="Arial"/>
                <a:cs typeface="Arial"/>
              </a:rPr>
              <a:t>Radosavovic </a:t>
            </a:r>
            <a:r>
              <a:rPr sz="1200" spc="-5" dirty="0">
                <a:latin typeface="Arial"/>
                <a:cs typeface="Arial"/>
              </a:rPr>
              <a:t>et </a:t>
            </a:r>
            <a:r>
              <a:rPr sz="1200" spc="-45" dirty="0">
                <a:latin typeface="Arial"/>
                <a:cs typeface="Arial"/>
              </a:rPr>
              <a:t>al, </a:t>
            </a:r>
            <a:r>
              <a:rPr sz="1200" spc="-30" dirty="0">
                <a:latin typeface="Arial"/>
                <a:cs typeface="Arial"/>
              </a:rPr>
              <a:t>“On Network </a:t>
            </a:r>
            <a:r>
              <a:rPr sz="1200" spc="-80" dirty="0">
                <a:latin typeface="Arial"/>
                <a:cs typeface="Arial"/>
              </a:rPr>
              <a:t>Design </a:t>
            </a:r>
            <a:r>
              <a:rPr sz="1200" spc="-114" dirty="0">
                <a:latin typeface="Arial"/>
                <a:cs typeface="Arial"/>
              </a:rPr>
              <a:t>Spaces </a:t>
            </a:r>
            <a:r>
              <a:rPr sz="1200" spc="-5" dirty="0">
                <a:latin typeface="Arial"/>
                <a:cs typeface="Arial"/>
              </a:rPr>
              <a:t>for </a:t>
            </a:r>
            <a:r>
              <a:rPr sz="1200" spc="-65" dirty="0">
                <a:latin typeface="Arial"/>
                <a:cs typeface="Arial"/>
              </a:rPr>
              <a:t>Visual </a:t>
            </a:r>
            <a:r>
              <a:rPr sz="1200" spc="-55" dirty="0">
                <a:latin typeface="Arial"/>
                <a:cs typeface="Arial"/>
              </a:rPr>
              <a:t>Recognition”, </a:t>
            </a:r>
            <a:r>
              <a:rPr sz="1200" spc="-155" dirty="0">
                <a:latin typeface="Arial"/>
                <a:cs typeface="Arial"/>
              </a:rPr>
              <a:t>ICCV</a:t>
            </a:r>
            <a:r>
              <a:rPr sz="1200" spc="-135" dirty="0">
                <a:latin typeface="Arial"/>
                <a:cs typeface="Arial"/>
              </a:rPr>
              <a:t> </a:t>
            </a:r>
            <a:r>
              <a:rPr sz="1200" spc="-60" dirty="0">
                <a:latin typeface="Arial"/>
                <a:cs typeface="Arial"/>
              </a:rPr>
              <a:t>2019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65" dirty="0">
                <a:latin typeface="Arial"/>
                <a:cs typeface="Arial"/>
              </a:rPr>
              <a:t>Child </a:t>
            </a:r>
            <a:r>
              <a:rPr sz="1200" spc="-20" dirty="0">
                <a:latin typeface="Arial"/>
                <a:cs typeface="Arial"/>
              </a:rPr>
              <a:t>at </a:t>
            </a:r>
            <a:r>
              <a:rPr sz="1200" spc="-45" dirty="0">
                <a:latin typeface="Arial"/>
                <a:cs typeface="Arial"/>
              </a:rPr>
              <a:t>al, “Generating </a:t>
            </a:r>
            <a:r>
              <a:rPr sz="1200" spc="-90" dirty="0">
                <a:latin typeface="Arial"/>
                <a:cs typeface="Arial"/>
              </a:rPr>
              <a:t>Long </a:t>
            </a:r>
            <a:r>
              <a:rPr sz="1200" spc="-95" dirty="0">
                <a:latin typeface="Arial"/>
                <a:cs typeface="Arial"/>
              </a:rPr>
              <a:t>Sequences </a:t>
            </a:r>
            <a:r>
              <a:rPr sz="1200" spc="5" dirty="0">
                <a:latin typeface="Arial"/>
                <a:cs typeface="Arial"/>
              </a:rPr>
              <a:t>with </a:t>
            </a:r>
            <a:r>
              <a:rPr sz="1200" spc="-105" dirty="0">
                <a:latin typeface="Arial"/>
                <a:cs typeface="Arial"/>
              </a:rPr>
              <a:t>Sparse </a:t>
            </a:r>
            <a:r>
              <a:rPr sz="1200" spc="-65" dirty="0">
                <a:latin typeface="Arial"/>
                <a:cs typeface="Arial"/>
              </a:rPr>
              <a:t>Transformers”, arXiv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60" dirty="0">
                <a:latin typeface="Arial"/>
                <a:cs typeface="Arial"/>
              </a:rPr>
              <a:t>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03510" y="1352803"/>
            <a:ext cx="5918200" cy="112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85" dirty="0">
                <a:latin typeface="Arial"/>
                <a:cs typeface="Arial"/>
              </a:rPr>
              <a:t>Step: </a:t>
            </a:r>
            <a:r>
              <a:rPr sz="2400" spc="-185" dirty="0">
                <a:latin typeface="Arial"/>
                <a:cs typeface="Arial"/>
              </a:rPr>
              <a:t>Reduce </a:t>
            </a:r>
            <a:r>
              <a:rPr sz="2400" spc="-80" dirty="0">
                <a:latin typeface="Arial"/>
                <a:cs typeface="Arial"/>
              </a:rPr>
              <a:t>learning </a:t>
            </a:r>
            <a:r>
              <a:rPr sz="2400" spc="-65" dirty="0">
                <a:latin typeface="Arial"/>
                <a:cs typeface="Arial"/>
              </a:rPr>
              <a:t>rate </a:t>
            </a:r>
            <a:r>
              <a:rPr sz="2400" spc="-40" dirty="0">
                <a:latin typeface="Arial"/>
                <a:cs typeface="Arial"/>
              </a:rPr>
              <a:t>at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60" dirty="0">
                <a:latin typeface="Arial"/>
                <a:cs typeface="Arial"/>
              </a:rPr>
              <a:t>few </a:t>
            </a:r>
            <a:r>
              <a:rPr sz="2400" spc="-75" dirty="0">
                <a:latin typeface="Arial"/>
                <a:cs typeface="Arial"/>
              </a:rPr>
              <a:t>fixed</a:t>
            </a:r>
            <a:r>
              <a:rPr sz="2400" spc="-27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points.</a:t>
            </a:r>
            <a:endParaRPr sz="2400">
              <a:latin typeface="Arial"/>
              <a:cs typeface="Arial"/>
            </a:endParaRPr>
          </a:p>
          <a:p>
            <a:pPr marL="12700" marR="15875">
              <a:lnSpc>
                <a:spcPct val="100800"/>
              </a:lnSpc>
            </a:pPr>
            <a:r>
              <a:rPr sz="2400" spc="-190" dirty="0">
                <a:latin typeface="Arial"/>
                <a:cs typeface="Arial"/>
              </a:rPr>
              <a:t>E.g. </a:t>
            </a:r>
            <a:r>
              <a:rPr sz="2400" spc="-10" dirty="0">
                <a:latin typeface="Arial"/>
                <a:cs typeface="Arial"/>
              </a:rPr>
              <a:t>for </a:t>
            </a:r>
            <a:r>
              <a:rPr sz="2400" spc="-185" dirty="0">
                <a:latin typeface="Arial"/>
                <a:cs typeface="Arial"/>
              </a:rPr>
              <a:t>ResNets, </a:t>
            </a:r>
            <a:r>
              <a:rPr sz="2400" spc="-25" dirty="0">
                <a:latin typeface="Arial"/>
                <a:cs typeface="Arial"/>
              </a:rPr>
              <a:t>multiply </a:t>
            </a:r>
            <a:r>
              <a:rPr sz="2400" spc="-380" dirty="0">
                <a:latin typeface="Arial"/>
                <a:cs typeface="Arial"/>
              </a:rPr>
              <a:t>LR </a:t>
            </a:r>
            <a:r>
              <a:rPr sz="2400" spc="-105" dirty="0">
                <a:latin typeface="Arial"/>
                <a:cs typeface="Arial"/>
              </a:rPr>
              <a:t>by 0.1 </a:t>
            </a:r>
            <a:r>
              <a:rPr sz="2400" spc="-30" dirty="0">
                <a:latin typeface="Arial"/>
                <a:cs typeface="Arial"/>
              </a:rPr>
              <a:t>after </a:t>
            </a:r>
            <a:r>
              <a:rPr sz="2400" spc="-140" dirty="0">
                <a:latin typeface="Arial"/>
                <a:cs typeface="Arial"/>
              </a:rPr>
              <a:t>epochs  </a:t>
            </a:r>
            <a:r>
              <a:rPr sz="2400" spc="-105" dirty="0">
                <a:latin typeface="Arial"/>
                <a:cs typeface="Arial"/>
              </a:rPr>
              <a:t>30, 60, </a:t>
            </a:r>
            <a:r>
              <a:rPr sz="2400" spc="-114" dirty="0">
                <a:latin typeface="Arial"/>
                <a:cs typeface="Arial"/>
              </a:rPr>
              <a:t>and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90.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F5E3A3-850E-9441-BBAF-3D14EBD49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857" y="2529113"/>
            <a:ext cx="5106718" cy="59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67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654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75" dirty="0"/>
              <a:t>Learning </a:t>
            </a:r>
            <a:r>
              <a:rPr sz="3900" spc="-260" dirty="0"/>
              <a:t>Rate </a:t>
            </a:r>
            <a:r>
              <a:rPr sz="3900" spc="-250" dirty="0"/>
              <a:t>Decay</a:t>
            </a:r>
            <a:r>
              <a:rPr sz="4000" spc="-250" dirty="0"/>
              <a:t>:</a:t>
            </a:r>
            <a:r>
              <a:rPr sz="4000" spc="-185" dirty="0"/>
              <a:t> </a:t>
            </a:r>
            <a:r>
              <a:rPr sz="4000" spc="-210" dirty="0"/>
              <a:t>Linear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292608" y="1133855"/>
            <a:ext cx="5044440" cy="3858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03510" y="1352803"/>
            <a:ext cx="5918200" cy="112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85" dirty="0">
                <a:latin typeface="Arial"/>
                <a:cs typeface="Arial"/>
              </a:rPr>
              <a:t>Step: </a:t>
            </a:r>
            <a:r>
              <a:rPr sz="2400" spc="-185" dirty="0">
                <a:latin typeface="Arial"/>
                <a:cs typeface="Arial"/>
              </a:rPr>
              <a:t>Reduce </a:t>
            </a:r>
            <a:r>
              <a:rPr sz="2400" spc="-80" dirty="0">
                <a:latin typeface="Arial"/>
                <a:cs typeface="Arial"/>
              </a:rPr>
              <a:t>learning </a:t>
            </a:r>
            <a:r>
              <a:rPr sz="2400" spc="-65" dirty="0">
                <a:latin typeface="Arial"/>
                <a:cs typeface="Arial"/>
              </a:rPr>
              <a:t>rate </a:t>
            </a:r>
            <a:r>
              <a:rPr sz="2400" spc="-40" dirty="0">
                <a:latin typeface="Arial"/>
                <a:cs typeface="Arial"/>
              </a:rPr>
              <a:t>at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60" dirty="0">
                <a:latin typeface="Arial"/>
                <a:cs typeface="Arial"/>
              </a:rPr>
              <a:t>few </a:t>
            </a:r>
            <a:r>
              <a:rPr sz="2400" spc="-75" dirty="0">
                <a:latin typeface="Arial"/>
                <a:cs typeface="Arial"/>
              </a:rPr>
              <a:t>fixed</a:t>
            </a:r>
            <a:r>
              <a:rPr sz="2400" spc="-27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points.</a:t>
            </a:r>
            <a:endParaRPr sz="2400">
              <a:latin typeface="Arial"/>
              <a:cs typeface="Arial"/>
            </a:endParaRPr>
          </a:p>
          <a:p>
            <a:pPr marL="12700" marR="15875">
              <a:lnSpc>
                <a:spcPct val="100800"/>
              </a:lnSpc>
            </a:pPr>
            <a:r>
              <a:rPr sz="2400" spc="-190" dirty="0">
                <a:latin typeface="Arial"/>
                <a:cs typeface="Arial"/>
              </a:rPr>
              <a:t>E.g. </a:t>
            </a:r>
            <a:r>
              <a:rPr sz="2400" spc="-10" dirty="0">
                <a:latin typeface="Arial"/>
                <a:cs typeface="Arial"/>
              </a:rPr>
              <a:t>for </a:t>
            </a:r>
            <a:r>
              <a:rPr sz="2400" spc="-185" dirty="0">
                <a:latin typeface="Arial"/>
                <a:cs typeface="Arial"/>
              </a:rPr>
              <a:t>ResNets, </a:t>
            </a:r>
            <a:r>
              <a:rPr sz="2400" spc="-25" dirty="0">
                <a:latin typeface="Arial"/>
                <a:cs typeface="Arial"/>
              </a:rPr>
              <a:t>multiply </a:t>
            </a:r>
            <a:r>
              <a:rPr sz="2400" spc="-380" dirty="0">
                <a:latin typeface="Arial"/>
                <a:cs typeface="Arial"/>
              </a:rPr>
              <a:t>LR </a:t>
            </a:r>
            <a:r>
              <a:rPr sz="2400" spc="-105" dirty="0">
                <a:latin typeface="Arial"/>
                <a:cs typeface="Arial"/>
              </a:rPr>
              <a:t>by 0.1 </a:t>
            </a:r>
            <a:r>
              <a:rPr sz="2400" spc="-30" dirty="0">
                <a:latin typeface="Arial"/>
                <a:cs typeface="Arial"/>
              </a:rPr>
              <a:t>after </a:t>
            </a:r>
            <a:r>
              <a:rPr sz="2400" spc="-140" dirty="0">
                <a:latin typeface="Arial"/>
                <a:cs typeface="Arial"/>
              </a:rPr>
              <a:t>epochs  </a:t>
            </a:r>
            <a:r>
              <a:rPr sz="2400" spc="-105" dirty="0">
                <a:latin typeface="Arial"/>
                <a:cs typeface="Arial"/>
              </a:rPr>
              <a:t>30, 60, </a:t>
            </a:r>
            <a:r>
              <a:rPr sz="2400" spc="-114" dirty="0">
                <a:latin typeface="Arial"/>
                <a:cs typeface="Arial"/>
              </a:rPr>
              <a:t>and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90.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3E61EB58-B011-3342-B8B3-87949D5B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082" y="2732959"/>
            <a:ext cx="5654675" cy="145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93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8122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75" dirty="0"/>
              <a:t>Learning </a:t>
            </a:r>
            <a:r>
              <a:rPr sz="3900" spc="-260" dirty="0"/>
              <a:t>Rate </a:t>
            </a:r>
            <a:r>
              <a:rPr sz="3900" spc="-250" dirty="0"/>
              <a:t>Decay</a:t>
            </a:r>
            <a:r>
              <a:rPr sz="4000" spc="-250" dirty="0"/>
              <a:t>: </a:t>
            </a:r>
            <a:r>
              <a:rPr sz="4000" spc="-235" dirty="0"/>
              <a:t>Inverse</a:t>
            </a:r>
            <a:r>
              <a:rPr sz="4000" spc="-114" dirty="0"/>
              <a:t> </a:t>
            </a:r>
            <a:r>
              <a:rPr sz="4000" spc="-195" dirty="0"/>
              <a:t>Sqrt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292608" y="1197863"/>
            <a:ext cx="5132832" cy="393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03510" y="1352803"/>
            <a:ext cx="5918200" cy="112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85" dirty="0">
                <a:latin typeface="Arial"/>
                <a:cs typeface="Arial"/>
              </a:rPr>
              <a:t>Step: </a:t>
            </a:r>
            <a:r>
              <a:rPr sz="2400" spc="-185" dirty="0">
                <a:latin typeface="Arial"/>
                <a:cs typeface="Arial"/>
              </a:rPr>
              <a:t>Reduce </a:t>
            </a:r>
            <a:r>
              <a:rPr sz="2400" spc="-80" dirty="0">
                <a:latin typeface="Arial"/>
                <a:cs typeface="Arial"/>
              </a:rPr>
              <a:t>learning </a:t>
            </a:r>
            <a:r>
              <a:rPr sz="2400" spc="-65" dirty="0">
                <a:latin typeface="Arial"/>
                <a:cs typeface="Arial"/>
              </a:rPr>
              <a:t>rate </a:t>
            </a:r>
            <a:r>
              <a:rPr sz="2400" spc="-40" dirty="0">
                <a:latin typeface="Arial"/>
                <a:cs typeface="Arial"/>
              </a:rPr>
              <a:t>at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60" dirty="0">
                <a:latin typeface="Arial"/>
                <a:cs typeface="Arial"/>
              </a:rPr>
              <a:t>few </a:t>
            </a:r>
            <a:r>
              <a:rPr sz="2400" spc="-75" dirty="0">
                <a:latin typeface="Arial"/>
                <a:cs typeface="Arial"/>
              </a:rPr>
              <a:t>fixed</a:t>
            </a:r>
            <a:r>
              <a:rPr sz="2400" spc="-27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points.</a:t>
            </a:r>
            <a:endParaRPr sz="2400">
              <a:latin typeface="Arial"/>
              <a:cs typeface="Arial"/>
            </a:endParaRPr>
          </a:p>
          <a:p>
            <a:pPr marL="12700" marR="15875">
              <a:lnSpc>
                <a:spcPct val="100800"/>
              </a:lnSpc>
            </a:pPr>
            <a:r>
              <a:rPr sz="2400" spc="-190" dirty="0">
                <a:latin typeface="Arial"/>
                <a:cs typeface="Arial"/>
              </a:rPr>
              <a:t>E.g. </a:t>
            </a:r>
            <a:r>
              <a:rPr sz="2400" spc="-10" dirty="0">
                <a:latin typeface="Arial"/>
                <a:cs typeface="Arial"/>
              </a:rPr>
              <a:t>for </a:t>
            </a:r>
            <a:r>
              <a:rPr sz="2400" spc="-185" dirty="0">
                <a:latin typeface="Arial"/>
                <a:cs typeface="Arial"/>
              </a:rPr>
              <a:t>ResNets, </a:t>
            </a:r>
            <a:r>
              <a:rPr sz="2400" spc="-25" dirty="0">
                <a:latin typeface="Arial"/>
                <a:cs typeface="Arial"/>
              </a:rPr>
              <a:t>multiply </a:t>
            </a:r>
            <a:r>
              <a:rPr sz="2400" spc="-380" dirty="0">
                <a:latin typeface="Arial"/>
                <a:cs typeface="Arial"/>
              </a:rPr>
              <a:t>LR </a:t>
            </a:r>
            <a:r>
              <a:rPr sz="2400" spc="-105" dirty="0">
                <a:latin typeface="Arial"/>
                <a:cs typeface="Arial"/>
              </a:rPr>
              <a:t>by 0.1 </a:t>
            </a:r>
            <a:r>
              <a:rPr sz="2400" spc="-30" dirty="0">
                <a:latin typeface="Arial"/>
                <a:cs typeface="Arial"/>
              </a:rPr>
              <a:t>after </a:t>
            </a:r>
            <a:r>
              <a:rPr sz="2400" spc="-140" dirty="0">
                <a:latin typeface="Arial"/>
                <a:cs typeface="Arial"/>
              </a:rPr>
              <a:t>epochs  </a:t>
            </a:r>
            <a:r>
              <a:rPr sz="2400" spc="-105" dirty="0">
                <a:latin typeface="Arial"/>
                <a:cs typeface="Arial"/>
              </a:rPr>
              <a:t>30, 60, </a:t>
            </a:r>
            <a:r>
              <a:rPr sz="2400" spc="-114" dirty="0">
                <a:latin typeface="Arial"/>
                <a:cs typeface="Arial"/>
              </a:rPr>
              <a:t>and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90.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ADEFCAA9-4A20-1348-A42C-61C6D242E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510" y="2866897"/>
            <a:ext cx="6028786" cy="225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61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63034" y="2559361"/>
            <a:ext cx="7294824" cy="521297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3396615" algn="ctr">
              <a:lnSpc>
                <a:spcPts val="3790"/>
              </a:lnSpc>
              <a:spcBef>
                <a:spcPts val="265"/>
              </a:spcBef>
            </a:pPr>
            <a:r>
              <a:rPr lang="en-US" sz="4000" spc="-90" dirty="0">
                <a:latin typeface="Arial"/>
                <a:cs typeface="Arial"/>
              </a:rPr>
              <a:t>Any Question ?</a:t>
            </a:r>
            <a:endParaRPr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163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2141" y="2916427"/>
            <a:ext cx="58680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95" dirty="0"/>
              <a:t>Data</a:t>
            </a:r>
            <a:r>
              <a:rPr sz="6000" spc="-365" dirty="0"/>
              <a:t> </a:t>
            </a:r>
            <a:r>
              <a:rPr sz="6000" spc="-375" dirty="0"/>
              <a:t>Preprocessing</a:t>
            </a: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905371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9217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65" dirty="0"/>
              <a:t>Data</a:t>
            </a:r>
            <a:r>
              <a:rPr sz="4000" spc="-280" dirty="0"/>
              <a:t> </a:t>
            </a:r>
            <a:r>
              <a:rPr sz="4000" spc="-250" dirty="0"/>
              <a:t>Preprocessing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920496" y="1228344"/>
            <a:ext cx="9915143" cy="343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53840" y="4733544"/>
            <a:ext cx="3608832" cy="411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4047" y="4757928"/>
            <a:ext cx="3328415" cy="359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34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9217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65" dirty="0"/>
              <a:t>Data</a:t>
            </a:r>
            <a:r>
              <a:rPr sz="4000" spc="-280" dirty="0"/>
              <a:t> </a:t>
            </a:r>
            <a:r>
              <a:rPr sz="4000" spc="-250" dirty="0"/>
              <a:t>Preprocessing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13180" y="1181100"/>
            <a:ext cx="99663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0" dirty="0">
                <a:latin typeface="Arial"/>
                <a:cs typeface="Arial"/>
              </a:rPr>
              <a:t>In </a:t>
            </a:r>
            <a:r>
              <a:rPr sz="3200" spc="-110" dirty="0">
                <a:latin typeface="Arial"/>
                <a:cs typeface="Arial"/>
              </a:rPr>
              <a:t>practice, </a:t>
            </a:r>
            <a:r>
              <a:rPr sz="3200" spc="-130" dirty="0">
                <a:latin typeface="Arial"/>
                <a:cs typeface="Arial"/>
              </a:rPr>
              <a:t>you </a:t>
            </a:r>
            <a:r>
              <a:rPr sz="3200" spc="-195" dirty="0">
                <a:latin typeface="Arial"/>
                <a:cs typeface="Arial"/>
              </a:rPr>
              <a:t>may </a:t>
            </a:r>
            <a:r>
              <a:rPr sz="3200" spc="-170" dirty="0">
                <a:latin typeface="Arial"/>
                <a:cs typeface="Arial"/>
              </a:rPr>
              <a:t>also </a:t>
            </a:r>
            <a:r>
              <a:rPr sz="3200" spc="-245" dirty="0">
                <a:latin typeface="Arial"/>
                <a:cs typeface="Arial"/>
              </a:rPr>
              <a:t>see </a:t>
            </a:r>
            <a:r>
              <a:rPr sz="3200" b="1" spc="-480" dirty="0">
                <a:latin typeface="Arial"/>
                <a:cs typeface="Arial"/>
              </a:rPr>
              <a:t>PCA </a:t>
            </a:r>
            <a:r>
              <a:rPr sz="3200" spc="-150" dirty="0">
                <a:latin typeface="Arial"/>
                <a:cs typeface="Arial"/>
              </a:rPr>
              <a:t>and </a:t>
            </a:r>
            <a:r>
              <a:rPr sz="3200" b="1" spc="-190" dirty="0">
                <a:latin typeface="Arial"/>
                <a:cs typeface="Arial"/>
              </a:rPr>
              <a:t>Whitening </a:t>
            </a:r>
            <a:r>
              <a:rPr sz="3200" spc="-5" dirty="0">
                <a:latin typeface="Arial"/>
                <a:cs typeface="Arial"/>
              </a:rPr>
              <a:t>of </a:t>
            </a:r>
            <a:r>
              <a:rPr sz="3200" spc="-40" dirty="0">
                <a:latin typeface="Arial"/>
                <a:cs typeface="Arial"/>
              </a:rPr>
              <a:t>the</a:t>
            </a:r>
            <a:r>
              <a:rPr sz="3200" spc="-470" dirty="0">
                <a:latin typeface="Arial"/>
                <a:cs typeface="Arial"/>
              </a:rPr>
              <a:t> </a:t>
            </a:r>
            <a:r>
              <a:rPr sz="3200" spc="-125" dirty="0">
                <a:latin typeface="Arial"/>
                <a:cs typeface="Arial"/>
              </a:rPr>
              <a:t>data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3544" y="2023872"/>
            <a:ext cx="9985248" cy="3435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43767" y="5497575"/>
            <a:ext cx="239458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spc="-100" dirty="0">
                <a:latin typeface="Arial"/>
                <a:cs typeface="Arial"/>
              </a:rPr>
              <a:t>(data </a:t>
            </a:r>
            <a:r>
              <a:rPr sz="2500" spc="-190" dirty="0">
                <a:latin typeface="Arial"/>
                <a:cs typeface="Arial"/>
              </a:rPr>
              <a:t>has </a:t>
            </a:r>
            <a:r>
              <a:rPr sz="2500" spc="-110" dirty="0">
                <a:latin typeface="Arial"/>
                <a:cs typeface="Arial"/>
              </a:rPr>
              <a:t>diagonal  </a:t>
            </a:r>
            <a:r>
              <a:rPr sz="2500" spc="-130" dirty="0">
                <a:latin typeface="Arial"/>
                <a:cs typeface="Arial"/>
              </a:rPr>
              <a:t>covariance</a:t>
            </a:r>
            <a:r>
              <a:rPr sz="2500" spc="-210" dirty="0">
                <a:latin typeface="Arial"/>
                <a:cs typeface="Arial"/>
              </a:rPr>
              <a:t> </a:t>
            </a:r>
            <a:r>
              <a:rPr sz="2500" spc="-55" dirty="0">
                <a:latin typeface="Arial"/>
                <a:cs typeface="Arial"/>
              </a:rPr>
              <a:t>matrix)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94121" y="5497575"/>
            <a:ext cx="266192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spc="-125" dirty="0">
                <a:latin typeface="Arial"/>
                <a:cs typeface="Arial"/>
              </a:rPr>
              <a:t>(covariance </a:t>
            </a:r>
            <a:r>
              <a:rPr sz="2500" spc="-55" dirty="0">
                <a:latin typeface="Arial"/>
                <a:cs typeface="Arial"/>
              </a:rPr>
              <a:t>matrix</a:t>
            </a:r>
            <a:r>
              <a:rPr sz="2500" spc="-200" dirty="0">
                <a:latin typeface="Arial"/>
                <a:cs typeface="Arial"/>
              </a:rPr>
              <a:t> </a:t>
            </a:r>
            <a:r>
              <a:rPr sz="2500" spc="-130" dirty="0">
                <a:latin typeface="Arial"/>
                <a:cs typeface="Arial"/>
              </a:rPr>
              <a:t>is  </a:t>
            </a:r>
            <a:r>
              <a:rPr sz="2500" spc="-30" dirty="0">
                <a:latin typeface="Arial"/>
                <a:cs typeface="Arial"/>
              </a:rPr>
              <a:t>the </a:t>
            </a:r>
            <a:r>
              <a:rPr sz="2500" spc="-20" dirty="0">
                <a:latin typeface="Arial"/>
                <a:cs typeface="Arial"/>
              </a:rPr>
              <a:t>identity</a:t>
            </a:r>
            <a:r>
              <a:rPr sz="2500" spc="-285" dirty="0">
                <a:latin typeface="Arial"/>
                <a:cs typeface="Arial"/>
              </a:rPr>
              <a:t> </a:t>
            </a:r>
            <a:r>
              <a:rPr sz="2500" spc="-55" dirty="0">
                <a:latin typeface="Arial"/>
                <a:cs typeface="Arial"/>
              </a:rPr>
              <a:t>matrix)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5094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9217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65" dirty="0"/>
              <a:t>Data</a:t>
            </a:r>
            <a:r>
              <a:rPr sz="4000" spc="-280" dirty="0"/>
              <a:t> </a:t>
            </a:r>
            <a:r>
              <a:rPr sz="4000" spc="-250" dirty="0"/>
              <a:t>Preprocessing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3475093" y="2422565"/>
            <a:ext cx="0" cy="3094355"/>
          </a:xfrm>
          <a:custGeom>
            <a:avLst/>
            <a:gdLst/>
            <a:ahLst/>
            <a:cxnLst/>
            <a:rect l="l" t="t" r="r" b="b"/>
            <a:pathLst>
              <a:path h="3094354">
                <a:moveTo>
                  <a:pt x="0" y="0"/>
                </a:moveTo>
                <a:lnTo>
                  <a:pt x="1" y="3094293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6636" y="3765713"/>
            <a:ext cx="4157345" cy="0"/>
          </a:xfrm>
          <a:custGeom>
            <a:avLst/>
            <a:gdLst/>
            <a:ahLst/>
            <a:cxnLst/>
            <a:rect l="l" t="t" r="r" b="b"/>
            <a:pathLst>
              <a:path w="4157345">
                <a:moveTo>
                  <a:pt x="4156917" y="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85943" y="4465382"/>
            <a:ext cx="189149" cy="189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80520" y="4909784"/>
            <a:ext cx="189149" cy="189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71676" y="5354200"/>
            <a:ext cx="189149" cy="189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87450" y="5881163"/>
            <a:ext cx="189149" cy="189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98300" y="5354200"/>
            <a:ext cx="189151" cy="1891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28893" y="5516858"/>
            <a:ext cx="298450" cy="258445"/>
          </a:xfrm>
          <a:custGeom>
            <a:avLst/>
            <a:gdLst/>
            <a:ahLst/>
            <a:cxnLst/>
            <a:rect l="l" t="t" r="r" b="b"/>
            <a:pathLst>
              <a:path w="298450" h="258445">
                <a:moveTo>
                  <a:pt x="149161" y="0"/>
                </a:moveTo>
                <a:lnTo>
                  <a:pt x="0" y="258333"/>
                </a:lnTo>
                <a:lnTo>
                  <a:pt x="298323" y="258333"/>
                </a:lnTo>
                <a:lnTo>
                  <a:pt x="14916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94022" y="5846572"/>
            <a:ext cx="298450" cy="258445"/>
          </a:xfrm>
          <a:custGeom>
            <a:avLst/>
            <a:gdLst/>
            <a:ahLst/>
            <a:cxnLst/>
            <a:rect l="l" t="t" r="r" b="b"/>
            <a:pathLst>
              <a:path w="298450" h="258445">
                <a:moveTo>
                  <a:pt x="149160" y="0"/>
                </a:moveTo>
                <a:lnTo>
                  <a:pt x="0" y="258332"/>
                </a:lnTo>
                <a:lnTo>
                  <a:pt x="298321" y="258332"/>
                </a:lnTo>
                <a:lnTo>
                  <a:pt x="1491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06826" y="5070374"/>
            <a:ext cx="298450" cy="258445"/>
          </a:xfrm>
          <a:custGeom>
            <a:avLst/>
            <a:gdLst/>
            <a:ahLst/>
            <a:cxnLst/>
            <a:rect l="l" t="t" r="r" b="b"/>
            <a:pathLst>
              <a:path w="298450" h="258445">
                <a:moveTo>
                  <a:pt x="149160" y="0"/>
                </a:moveTo>
                <a:lnTo>
                  <a:pt x="0" y="258333"/>
                </a:lnTo>
                <a:lnTo>
                  <a:pt x="298321" y="258333"/>
                </a:lnTo>
                <a:lnTo>
                  <a:pt x="1491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95699" y="5319609"/>
            <a:ext cx="298450" cy="258445"/>
          </a:xfrm>
          <a:custGeom>
            <a:avLst/>
            <a:gdLst/>
            <a:ahLst/>
            <a:cxnLst/>
            <a:rect l="l" t="t" r="r" b="b"/>
            <a:pathLst>
              <a:path w="298450" h="258445">
                <a:moveTo>
                  <a:pt x="149160" y="0"/>
                </a:moveTo>
                <a:lnTo>
                  <a:pt x="0" y="258333"/>
                </a:lnTo>
                <a:lnTo>
                  <a:pt x="298321" y="258333"/>
                </a:lnTo>
                <a:lnTo>
                  <a:pt x="1491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82895" y="4225061"/>
            <a:ext cx="298450" cy="258445"/>
          </a:xfrm>
          <a:custGeom>
            <a:avLst/>
            <a:gdLst/>
            <a:ahLst/>
            <a:cxnLst/>
            <a:rect l="l" t="t" r="r" b="b"/>
            <a:pathLst>
              <a:path w="298450" h="258445">
                <a:moveTo>
                  <a:pt x="149160" y="0"/>
                </a:moveTo>
                <a:lnTo>
                  <a:pt x="0" y="258333"/>
                </a:lnTo>
                <a:lnTo>
                  <a:pt x="298321" y="258333"/>
                </a:lnTo>
                <a:lnTo>
                  <a:pt x="1491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82895" y="4654550"/>
            <a:ext cx="298450" cy="258445"/>
          </a:xfrm>
          <a:custGeom>
            <a:avLst/>
            <a:gdLst/>
            <a:ahLst/>
            <a:cxnLst/>
            <a:rect l="l" t="t" r="r" b="b"/>
            <a:pathLst>
              <a:path w="298450" h="258445">
                <a:moveTo>
                  <a:pt x="149160" y="0"/>
                </a:moveTo>
                <a:lnTo>
                  <a:pt x="0" y="258333"/>
                </a:lnTo>
                <a:lnTo>
                  <a:pt x="298321" y="258333"/>
                </a:lnTo>
                <a:lnTo>
                  <a:pt x="1491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13896" y="2937864"/>
            <a:ext cx="968375" cy="3206115"/>
          </a:xfrm>
          <a:custGeom>
            <a:avLst/>
            <a:gdLst/>
            <a:ahLst/>
            <a:cxnLst/>
            <a:rect l="l" t="t" r="r" b="b"/>
            <a:pathLst>
              <a:path w="968375" h="3206115">
                <a:moveTo>
                  <a:pt x="0" y="0"/>
                </a:moveTo>
                <a:lnTo>
                  <a:pt x="967748" y="320596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47116" y="2576945"/>
            <a:ext cx="0" cy="2940050"/>
          </a:xfrm>
          <a:custGeom>
            <a:avLst/>
            <a:gdLst/>
            <a:ahLst/>
            <a:cxnLst/>
            <a:rect l="l" t="t" r="r" b="b"/>
            <a:pathLst>
              <a:path h="2940050">
                <a:moveTo>
                  <a:pt x="0" y="0"/>
                </a:moveTo>
                <a:lnTo>
                  <a:pt x="1" y="293991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68659" y="3765713"/>
            <a:ext cx="4157345" cy="0"/>
          </a:xfrm>
          <a:custGeom>
            <a:avLst/>
            <a:gdLst/>
            <a:ahLst/>
            <a:cxnLst/>
            <a:rect l="l" t="t" r="r" b="b"/>
            <a:pathLst>
              <a:path w="4157345">
                <a:moveTo>
                  <a:pt x="4156917" y="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21627" y="3244931"/>
            <a:ext cx="189151" cy="1407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16203" y="3575721"/>
            <a:ext cx="189151" cy="1407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07360" y="3906527"/>
            <a:ext cx="189151" cy="1407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23134" y="4298774"/>
            <a:ext cx="189151" cy="1407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33984" y="3906527"/>
            <a:ext cx="189151" cy="1407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64578" y="4027601"/>
            <a:ext cx="298450" cy="192405"/>
          </a:xfrm>
          <a:custGeom>
            <a:avLst/>
            <a:gdLst/>
            <a:ahLst/>
            <a:cxnLst/>
            <a:rect l="l" t="t" r="r" b="b"/>
            <a:pathLst>
              <a:path w="298450" h="192404">
                <a:moveTo>
                  <a:pt x="149160" y="0"/>
                </a:moveTo>
                <a:lnTo>
                  <a:pt x="0" y="192350"/>
                </a:lnTo>
                <a:lnTo>
                  <a:pt x="298321" y="192350"/>
                </a:lnTo>
                <a:lnTo>
                  <a:pt x="1491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29705" y="4273025"/>
            <a:ext cx="298450" cy="192405"/>
          </a:xfrm>
          <a:custGeom>
            <a:avLst/>
            <a:gdLst/>
            <a:ahLst/>
            <a:cxnLst/>
            <a:rect l="l" t="t" r="r" b="b"/>
            <a:pathLst>
              <a:path w="298450" h="192404">
                <a:moveTo>
                  <a:pt x="149160" y="0"/>
                </a:moveTo>
                <a:lnTo>
                  <a:pt x="0" y="192350"/>
                </a:lnTo>
                <a:lnTo>
                  <a:pt x="298321" y="192350"/>
                </a:lnTo>
                <a:lnTo>
                  <a:pt x="1491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42509" y="3695259"/>
            <a:ext cx="298450" cy="192405"/>
          </a:xfrm>
          <a:custGeom>
            <a:avLst/>
            <a:gdLst/>
            <a:ahLst/>
            <a:cxnLst/>
            <a:rect l="l" t="t" r="r" b="b"/>
            <a:pathLst>
              <a:path w="298450" h="192404">
                <a:moveTo>
                  <a:pt x="149161" y="0"/>
                </a:moveTo>
                <a:lnTo>
                  <a:pt x="0" y="192349"/>
                </a:lnTo>
                <a:lnTo>
                  <a:pt x="298321" y="192349"/>
                </a:lnTo>
                <a:lnTo>
                  <a:pt x="14916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31383" y="3880777"/>
            <a:ext cx="298450" cy="192405"/>
          </a:xfrm>
          <a:custGeom>
            <a:avLst/>
            <a:gdLst/>
            <a:ahLst/>
            <a:cxnLst/>
            <a:rect l="l" t="t" r="r" b="b"/>
            <a:pathLst>
              <a:path w="298450" h="192404">
                <a:moveTo>
                  <a:pt x="149160" y="0"/>
                </a:moveTo>
                <a:lnTo>
                  <a:pt x="0" y="192350"/>
                </a:lnTo>
                <a:lnTo>
                  <a:pt x="298321" y="192350"/>
                </a:lnTo>
                <a:lnTo>
                  <a:pt x="1491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18579" y="3066047"/>
            <a:ext cx="298450" cy="192405"/>
          </a:xfrm>
          <a:custGeom>
            <a:avLst/>
            <a:gdLst/>
            <a:ahLst/>
            <a:cxnLst/>
            <a:rect l="l" t="t" r="r" b="b"/>
            <a:pathLst>
              <a:path w="298450" h="192404">
                <a:moveTo>
                  <a:pt x="149161" y="0"/>
                </a:moveTo>
                <a:lnTo>
                  <a:pt x="0" y="192350"/>
                </a:lnTo>
                <a:lnTo>
                  <a:pt x="298321" y="192350"/>
                </a:lnTo>
                <a:lnTo>
                  <a:pt x="14916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18579" y="3385737"/>
            <a:ext cx="298450" cy="192405"/>
          </a:xfrm>
          <a:custGeom>
            <a:avLst/>
            <a:gdLst/>
            <a:ahLst/>
            <a:cxnLst/>
            <a:rect l="l" t="t" r="r" b="b"/>
            <a:pathLst>
              <a:path w="298450" h="192404">
                <a:moveTo>
                  <a:pt x="149161" y="0"/>
                </a:moveTo>
                <a:lnTo>
                  <a:pt x="0" y="192350"/>
                </a:lnTo>
                <a:lnTo>
                  <a:pt x="298321" y="192350"/>
                </a:lnTo>
                <a:lnTo>
                  <a:pt x="14916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99051" y="2422565"/>
            <a:ext cx="849630" cy="2885440"/>
          </a:xfrm>
          <a:custGeom>
            <a:avLst/>
            <a:gdLst/>
            <a:ahLst/>
            <a:cxnLst/>
            <a:rect l="l" t="t" r="r" b="b"/>
            <a:pathLst>
              <a:path w="849629" h="2885440">
                <a:moveTo>
                  <a:pt x="0" y="0"/>
                </a:moveTo>
                <a:lnTo>
                  <a:pt x="849535" y="288541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175691" y="1286764"/>
            <a:ext cx="4050029" cy="1022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8600"/>
              </a:lnSpc>
              <a:spcBef>
                <a:spcPts val="135"/>
              </a:spcBef>
            </a:pPr>
            <a:r>
              <a:rPr sz="2200" b="1" spc="-155" dirty="0">
                <a:latin typeface="Arial"/>
                <a:cs typeface="Arial"/>
              </a:rPr>
              <a:t>Before </a:t>
            </a:r>
            <a:r>
              <a:rPr sz="2200" b="1" spc="-125" dirty="0">
                <a:latin typeface="Arial"/>
                <a:cs typeface="Arial"/>
              </a:rPr>
              <a:t>normalization</a:t>
            </a:r>
            <a:r>
              <a:rPr sz="2200" spc="-125" dirty="0">
                <a:latin typeface="Arial"/>
                <a:cs typeface="Arial"/>
              </a:rPr>
              <a:t>: </a:t>
            </a:r>
            <a:r>
              <a:rPr sz="2200" spc="-85" dirty="0">
                <a:latin typeface="Arial"/>
                <a:cs typeface="Arial"/>
              </a:rPr>
              <a:t>classification  </a:t>
            </a:r>
            <a:r>
              <a:rPr sz="2200" spc="-135" dirty="0">
                <a:latin typeface="Arial"/>
                <a:cs typeface="Arial"/>
              </a:rPr>
              <a:t>loss </a:t>
            </a:r>
            <a:r>
              <a:rPr sz="2200" spc="-85" dirty="0">
                <a:latin typeface="Arial"/>
                <a:cs typeface="Arial"/>
              </a:rPr>
              <a:t>very </a:t>
            </a:r>
            <a:r>
              <a:rPr sz="2200" spc="-90" dirty="0">
                <a:latin typeface="Arial"/>
                <a:cs typeface="Arial"/>
              </a:rPr>
              <a:t>sensitive </a:t>
            </a:r>
            <a:r>
              <a:rPr sz="2200" spc="15" dirty="0">
                <a:latin typeface="Arial"/>
                <a:cs typeface="Arial"/>
              </a:rPr>
              <a:t>to </a:t>
            </a:r>
            <a:r>
              <a:rPr sz="2200" spc="-155" dirty="0">
                <a:latin typeface="Arial"/>
                <a:cs typeface="Arial"/>
              </a:rPr>
              <a:t>changes </a:t>
            </a:r>
            <a:r>
              <a:rPr sz="2200" spc="-35" dirty="0">
                <a:latin typeface="Arial"/>
                <a:cs typeface="Arial"/>
              </a:rPr>
              <a:t>in  </a:t>
            </a:r>
            <a:r>
              <a:rPr sz="2200" spc="-55" dirty="0">
                <a:latin typeface="Arial"/>
                <a:cs typeface="Arial"/>
              </a:rPr>
              <a:t>weight </a:t>
            </a:r>
            <a:r>
              <a:rPr sz="2200" spc="-45" dirty="0">
                <a:latin typeface="Arial"/>
                <a:cs typeface="Arial"/>
              </a:rPr>
              <a:t>matrix; </a:t>
            </a:r>
            <a:r>
              <a:rPr sz="2200" spc="-85" dirty="0">
                <a:latin typeface="Arial"/>
                <a:cs typeface="Arial"/>
              </a:rPr>
              <a:t>hard </a:t>
            </a:r>
            <a:r>
              <a:rPr sz="2200" spc="15" dirty="0">
                <a:latin typeface="Arial"/>
                <a:cs typeface="Arial"/>
              </a:rPr>
              <a:t>to</a:t>
            </a:r>
            <a:r>
              <a:rPr sz="2200" spc="-285" dirty="0">
                <a:latin typeface="Arial"/>
                <a:cs typeface="Arial"/>
              </a:rPr>
              <a:t> </a:t>
            </a:r>
            <a:r>
              <a:rPr sz="2200" spc="-65" dirty="0">
                <a:latin typeface="Arial"/>
                <a:cs typeface="Arial"/>
              </a:rPr>
              <a:t>optimize</a:t>
            </a:r>
            <a:endParaRPr sz="2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42714" y="1265428"/>
            <a:ext cx="4205605" cy="1022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8600"/>
              </a:lnSpc>
              <a:spcBef>
                <a:spcPts val="135"/>
              </a:spcBef>
            </a:pPr>
            <a:r>
              <a:rPr sz="2200" b="1" spc="-100" dirty="0">
                <a:latin typeface="Arial"/>
                <a:cs typeface="Arial"/>
              </a:rPr>
              <a:t>After </a:t>
            </a:r>
            <a:r>
              <a:rPr sz="2200" b="1" spc="-120" dirty="0">
                <a:latin typeface="Arial"/>
                <a:cs typeface="Arial"/>
              </a:rPr>
              <a:t>normalization</a:t>
            </a:r>
            <a:r>
              <a:rPr sz="2200" spc="-120" dirty="0">
                <a:latin typeface="Arial"/>
                <a:cs typeface="Arial"/>
              </a:rPr>
              <a:t>: </a:t>
            </a:r>
            <a:r>
              <a:rPr sz="2200" spc="-150" dirty="0">
                <a:latin typeface="Arial"/>
                <a:cs typeface="Arial"/>
              </a:rPr>
              <a:t>less </a:t>
            </a:r>
            <a:r>
              <a:rPr sz="2200" spc="-90" dirty="0">
                <a:latin typeface="Arial"/>
                <a:cs typeface="Arial"/>
              </a:rPr>
              <a:t>sensitive </a:t>
            </a:r>
            <a:r>
              <a:rPr sz="2200" spc="15" dirty="0">
                <a:latin typeface="Arial"/>
                <a:cs typeface="Arial"/>
              </a:rPr>
              <a:t>to  </a:t>
            </a:r>
            <a:r>
              <a:rPr sz="2200" spc="-95" dirty="0">
                <a:latin typeface="Arial"/>
                <a:cs typeface="Arial"/>
              </a:rPr>
              <a:t>small </a:t>
            </a:r>
            <a:r>
              <a:rPr sz="2200" spc="-155" dirty="0">
                <a:latin typeface="Arial"/>
                <a:cs typeface="Arial"/>
              </a:rPr>
              <a:t>changes </a:t>
            </a:r>
            <a:r>
              <a:rPr sz="2200" spc="-35" dirty="0">
                <a:latin typeface="Arial"/>
                <a:cs typeface="Arial"/>
              </a:rPr>
              <a:t>in </a:t>
            </a:r>
            <a:r>
              <a:rPr sz="2200" spc="-75" dirty="0">
                <a:latin typeface="Arial"/>
                <a:cs typeface="Arial"/>
              </a:rPr>
              <a:t>weights; </a:t>
            </a:r>
            <a:r>
              <a:rPr sz="2200" spc="-105" dirty="0">
                <a:latin typeface="Arial"/>
                <a:cs typeface="Arial"/>
              </a:rPr>
              <a:t>easier </a:t>
            </a:r>
            <a:r>
              <a:rPr sz="2200" spc="15" dirty="0">
                <a:latin typeface="Arial"/>
                <a:cs typeface="Arial"/>
              </a:rPr>
              <a:t>to  </a:t>
            </a:r>
            <a:r>
              <a:rPr sz="2200" spc="-60" dirty="0">
                <a:latin typeface="Arial"/>
                <a:cs typeface="Arial"/>
              </a:rPr>
              <a:t>optimize</a:t>
            </a:r>
            <a:endParaRPr sz="2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1954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9217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65" dirty="0"/>
              <a:t>Data</a:t>
            </a:r>
            <a:r>
              <a:rPr sz="4000" spc="-280" dirty="0"/>
              <a:t> </a:t>
            </a:r>
            <a:r>
              <a:rPr sz="4000" spc="-250" dirty="0"/>
              <a:t>Preprocessing</a:t>
            </a:r>
            <a:endParaRPr sz="4000"/>
          </a:p>
        </p:txBody>
      </p:sp>
      <p:pic>
        <p:nvPicPr>
          <p:cNvPr id="34" name="Picture 33" descr="A picture containing text, transport, aircraft&#10;&#10;Description automatically generated">
            <a:extLst>
              <a:ext uri="{FF2B5EF4-FFF2-40B4-BE49-F238E27FC236}">
                <a16:creationId xmlns:a16="http://schemas.microsoft.com/office/drawing/2014/main" id="{402849FC-A0DB-A34C-8092-3430065F9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512" y="1071454"/>
            <a:ext cx="4341488" cy="2499882"/>
          </a:xfrm>
          <a:prstGeom prst="rect">
            <a:avLst/>
          </a:prstGeom>
        </p:spPr>
      </p:pic>
      <p:pic>
        <p:nvPicPr>
          <p:cNvPr id="36" name="Picture 3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E2E2B31-2BA9-6E42-88DE-CB1EB8D6B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685" y="3933645"/>
            <a:ext cx="4028568" cy="2418881"/>
          </a:xfrm>
          <a:prstGeom prst="rect">
            <a:avLst/>
          </a:prstGeom>
        </p:spPr>
      </p:pic>
      <p:pic>
        <p:nvPicPr>
          <p:cNvPr id="40" name="Picture 39" descr="Diagram, schematic&#10;&#10;Description automatically generated">
            <a:extLst>
              <a:ext uri="{FF2B5EF4-FFF2-40B4-BE49-F238E27FC236}">
                <a16:creationId xmlns:a16="http://schemas.microsoft.com/office/drawing/2014/main" id="{C5FF2A28-3CEA-DE4E-B8FB-88825A106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343" y="1225547"/>
            <a:ext cx="5060544" cy="52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09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6847" y="2555481"/>
            <a:ext cx="9458306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395" dirty="0"/>
              <a:t>Regularization for Neural Networks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601203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4765</TotalTime>
  <Words>913</Words>
  <Application>Microsoft Macintosh PowerPoint</Application>
  <PresentationFormat>Widescreen</PresentationFormat>
  <Paragraphs>153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ECE 884 Deep Learning</vt:lpstr>
      <vt:lpstr>Review of last lecture</vt:lpstr>
      <vt:lpstr>Today’s lecture</vt:lpstr>
      <vt:lpstr>Data Preprocessing</vt:lpstr>
      <vt:lpstr>Data Preprocessing</vt:lpstr>
      <vt:lpstr>Data Preprocessing</vt:lpstr>
      <vt:lpstr>Data Preprocessing</vt:lpstr>
      <vt:lpstr>Data Preprocessing</vt:lpstr>
      <vt:lpstr>Regularization for Neural Networks</vt:lpstr>
      <vt:lpstr>PowerPoint Presentation</vt:lpstr>
      <vt:lpstr>PowerPoint Presentation</vt:lpstr>
      <vt:lpstr>Regularization#1: Add term to the  loss</vt:lpstr>
      <vt:lpstr>L2 Regularization for DNN</vt:lpstr>
      <vt:lpstr>L1 Regularization for DNN</vt:lpstr>
      <vt:lpstr>PowerPoint Presentation</vt:lpstr>
      <vt:lpstr>Dropout Interpretations</vt:lpstr>
      <vt:lpstr>PowerPoint Presentation</vt:lpstr>
      <vt:lpstr>PowerPoint Presentation</vt:lpstr>
      <vt:lpstr>PowerPoint Presentation</vt:lpstr>
      <vt:lpstr>PowerPoint Presentation</vt:lpstr>
      <vt:lpstr>Where you do the Dropout</vt:lpstr>
      <vt:lpstr>Where you do the Dropout</vt:lpstr>
      <vt:lpstr>PowerPoint Presentation</vt:lpstr>
      <vt:lpstr>Data augmentation</vt:lpstr>
      <vt:lpstr>Data augmentation</vt:lpstr>
      <vt:lpstr>Data augmentation</vt:lpstr>
      <vt:lpstr>Data augmentation</vt:lpstr>
      <vt:lpstr>Data augmentation</vt:lpstr>
      <vt:lpstr>Regularization#4: Early Stopping</vt:lpstr>
      <vt:lpstr>Learning Rate Schedules</vt:lpstr>
      <vt:lpstr>SGD, SGD+Momentum, Adagrad, RMSProp, Adam  all have learning rate as a hyperparameter.</vt:lpstr>
      <vt:lpstr>PowerPoint Presentation</vt:lpstr>
      <vt:lpstr>SGD, SGD+Momentum, Adagrad, RMSProp, Adam  all have learning rate as a hyperparameter.</vt:lpstr>
      <vt:lpstr>Learning Rate Decay: Step</vt:lpstr>
      <vt:lpstr>Learning Rate Decay: Cosine</vt:lpstr>
      <vt:lpstr>Learning Rate Decay: Linear</vt:lpstr>
      <vt:lpstr>Learning Rate Decay: Inverse Sqrt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884 Deep Learning Systems</dc:title>
  <dc:creator>Zhang, Mi</dc:creator>
  <cp:lastModifiedBy>Zhang, Mi</cp:lastModifiedBy>
  <cp:revision>451</cp:revision>
  <dcterms:created xsi:type="dcterms:W3CDTF">2021-01-18T23:49:29Z</dcterms:created>
  <dcterms:modified xsi:type="dcterms:W3CDTF">2021-03-04T16:51:48Z</dcterms:modified>
</cp:coreProperties>
</file>